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8"/>
  </p:notesMasterIdLst>
  <p:sldIdLst>
    <p:sldId id="284" r:id="rId3"/>
    <p:sldId id="283" r:id="rId4"/>
    <p:sldId id="295" r:id="rId5"/>
    <p:sldId id="270" r:id="rId6"/>
    <p:sldId id="272" r:id="rId7"/>
    <p:sldId id="277" r:id="rId8"/>
    <p:sldId id="279" r:id="rId9"/>
    <p:sldId id="302" r:id="rId10"/>
    <p:sldId id="296" r:id="rId11"/>
    <p:sldId id="305" r:id="rId12"/>
    <p:sldId id="307" r:id="rId13"/>
    <p:sldId id="306" r:id="rId14"/>
    <p:sldId id="308" r:id="rId15"/>
    <p:sldId id="303" r:id="rId16"/>
    <p:sldId id="288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E4444"/>
    <a:srgbClr val="865DCF"/>
    <a:srgbClr val="94DFF6"/>
    <a:srgbClr val="A0FEEA"/>
    <a:srgbClr val="FE7E7E"/>
    <a:srgbClr val="F90101"/>
    <a:srgbClr val="FA9500"/>
    <a:srgbClr val="95EB7D"/>
    <a:srgbClr val="B1F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96581" autoAdjust="0"/>
  </p:normalViewPr>
  <p:slideViewPr>
    <p:cSldViewPr>
      <p:cViewPr varScale="1">
        <p:scale>
          <a:sx n="99" d="100"/>
          <a:sy n="99" d="100"/>
        </p:scale>
        <p:origin x="-9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0"/>
      <c:rotY val="3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70993446469595E-2"/>
          <c:y val="0"/>
          <c:w val="0.6802460436132622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7"/>
            <c:bubble3D val="0"/>
          </c:dPt>
          <c:dPt>
            <c:idx val="8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00B0F0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5512648067193441"/>
                  <c:y val="0.13599062133645951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569</a:t>
                    </a:r>
                    <a:r>
                      <a:rPr lang="en-US" sz="2000" baseline="0" dirty="0"/>
                      <a:t>
</a:t>
                    </a:r>
                    <a:r>
                      <a:rPr lang="ru-RU" sz="2000" baseline="0" dirty="0" smtClean="0"/>
                      <a:t>(47%)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1.0239531317416487E-2"/>
                  <c:y val="-0.20164126611957786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264 </a:t>
                    </a:r>
                  </a:p>
                  <a:p>
                    <a:r>
                      <a:rPr lang="ru-RU" sz="2000" baseline="0" dirty="0" smtClean="0"/>
                      <a:t>(22%)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6.8751138845510693E-2"/>
                  <c:y val="-0.13599062133645956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189 </a:t>
                    </a:r>
                  </a:p>
                  <a:p>
                    <a:r>
                      <a:rPr lang="ru-RU" sz="2000" baseline="0" dirty="0" smtClean="0"/>
                      <a:t>(16%)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2.9255803764047104E-2"/>
                  <c:y val="-3.9859504666254347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46 </a:t>
                    </a:r>
                  </a:p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(4%)</a:t>
                    </a:r>
                    <a:r>
                      <a:rPr lang="en-US" sz="2000" baseline="0" dirty="0"/>
                      <a:t>
</a:t>
                    </a:r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"/>
                  <c:y val="-5.627216586203395E-2"/>
                </c:manualLayout>
              </c:layout>
              <c:tx>
                <c:rich>
                  <a:bodyPr/>
                  <a:lstStyle/>
                  <a:p>
                    <a:pPr>
                      <a:defRPr sz="200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32</a:t>
                    </a:r>
                  </a:p>
                  <a:p>
                    <a:pPr>
                      <a:defRPr sz="200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(3%)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7.1676719221915403E-2"/>
                  <c:y val="5.8616647127784291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106           (8%)</a:t>
                    </a:r>
                    <a:r>
                      <a:rPr lang="en-US" sz="2000" baseline="0" dirty="0"/>
                      <a:t>
</a:t>
                    </a:r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3.6569754705058882E-2"/>
                  <c:y val="0.11019929660023446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4.3883705646070659E-3"/>
                  <c:y val="-2.3446658851113715E-3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0.11263484449158136"/>
                  <c:y val="-0.16881594372801875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6330223387642394E-2"/>
                  <c:y val="-0.16178194607268465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3644174328654172E-2"/>
                  <c:y val="3.7514654161781943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numFmt formatCode="0.0%" sourceLinked="0"/>
            <c:spPr>
              <a:noFill/>
            </c:spPr>
            <c:txPr>
              <a:bodyPr/>
              <a:lstStyle/>
              <a:p>
                <a:pPr>
                  <a:defRPr sz="20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совокупный доход </c:v>
                </c:pt>
                <c:pt idx="2">
                  <c:v>налоги на имущество </c:v>
                </c:pt>
                <c:pt idx="3">
                  <c:v>доходы от сдачи в аренду земельных участков , расположенных в границах городских округов</c:v>
                </c:pt>
                <c:pt idx="4">
                  <c:v>доходы от продажи активов</c:v>
                </c:pt>
                <c:pt idx="5">
                  <c:v>прочие доходные источники доходы 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569</c:v>
                </c:pt>
                <c:pt idx="1">
                  <c:v>264</c:v>
                </c:pt>
                <c:pt idx="2">
                  <c:v>189</c:v>
                </c:pt>
                <c:pt idx="3">
                  <c:v>46</c:v>
                </c:pt>
                <c:pt idx="4">
                  <c:v>32</c:v>
                </c:pt>
                <c:pt idx="5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6556584986151868"/>
          <c:y val="1.8549834170552934E-2"/>
          <c:w val="0.33443415013848132"/>
          <c:h val="0.97765588797297176"/>
        </c:manualLayout>
      </c:layout>
      <c:overlay val="0"/>
      <c:txPr>
        <a:bodyPr/>
        <a:lstStyle/>
        <a:p>
          <a:pPr>
            <a:defRPr sz="10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5"/>
      <c:rotY val="5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3.1076357792139786E-3"/>
                  <c:y val="0.225102912541881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229073376419353E-3"/>
                  <c:y val="0.271515884200001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11082959826106E-2"/>
                  <c:y val="0.41771674492307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118</c:v>
                </c:pt>
                <c:pt idx="1">
                  <c:v>78</c:v>
                </c:pt>
                <c:pt idx="2">
                  <c:v>123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9489920"/>
        <c:axId val="39492608"/>
        <c:axId val="0"/>
      </c:bar3DChart>
      <c:catAx>
        <c:axId val="39489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492608"/>
        <c:crosses val="autoZero"/>
        <c:auto val="1"/>
        <c:lblAlgn val="ctr"/>
        <c:lblOffset val="100"/>
        <c:noMultiLvlLbl val="0"/>
      </c:catAx>
      <c:valAx>
        <c:axId val="3949260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39489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417114284719885E-2"/>
          <c:y val="5.9556367121999361E-2"/>
          <c:w val="0.96883257582585858"/>
          <c:h val="0.5536755605966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областному бюджету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-2.6917320877667527E-2"/>
                  <c:y val="0.26600435868882777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558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168126500922306E-3"/>
                  <c:y val="0.35954112333771693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569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67010988246066E-2"/>
                  <c:y val="0.3917539524032213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Работникам</a:t>
                    </a:r>
                    <a:r>
                      <a:rPr lang="ru-RU" sz="1000" baseline="0" dirty="0" smtClean="0"/>
                      <a:t> бюджетной сферы с 01.10.2015</a:t>
                    </a:r>
                  </a:p>
                  <a:p>
                    <a:endParaRPr lang="ru-RU" sz="1000" baseline="0" dirty="0" smtClean="0"/>
                  </a:p>
                  <a:p>
                    <a:r>
                      <a:rPr lang="ru-RU" sz="1000" baseline="0" dirty="0" smtClean="0"/>
                      <a:t>Прочие категории с 01.01.2015</a:t>
                    </a:r>
                  </a:p>
                  <a:p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Ожидаемая оценка 2016 года</c:v>
                </c:pt>
                <c:pt idx="1">
                  <c:v>Прогноз на 2017 год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7620</c:v>
                </c:pt>
                <c:pt idx="1">
                  <c:v>9653.2999999999993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5793280"/>
        <c:axId val="5794816"/>
      </c:barChart>
      <c:catAx>
        <c:axId val="57932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5794816"/>
        <c:crosses val="autoZero"/>
        <c:auto val="1"/>
        <c:lblAlgn val="ctr"/>
        <c:lblOffset val="100"/>
        <c:noMultiLvlLbl val="0"/>
      </c:catAx>
      <c:valAx>
        <c:axId val="579481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579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 Black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000" b="0" kern="1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defRPr>
            </a:pPr>
            <a:r>
              <a:rPr lang="ru-RU" dirty="0" smtClean="0"/>
              <a:t>На плановый период 2018 и 2019 годов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depthPercent val="90"/>
      <c:rAngAx val="1"/>
    </c:view3D>
    <c:floor>
      <c:thickness val="0"/>
      <c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solidFill>
          <a:schemeClr val="bg1">
            <a:alpha val="0"/>
          </a:schemeClr>
        </a:solidFill>
        <a:ln>
          <a:noFill/>
        </a:ln>
      </c:spPr>
    </c:sideWall>
    <c:backWall>
      <c:thickness val="0"/>
      <c:spPr>
        <a:solidFill>
          <a:schemeClr val="bg1">
            <a:alpha val="0"/>
          </a:schemeClr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4338966853728087E-3"/>
          <c:y val="6.0396390065186559E-2"/>
          <c:w val="0.97562375634866227"/>
          <c:h val="0.764000059424921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консолидированному бюджету области</c:v>
                </c:pt>
              </c:strCache>
            </c:strRef>
          </c:tx>
          <c:spPr>
            <a:solidFill>
              <a:srgbClr val="00B050"/>
            </a:solidFill>
            <a:ln w="9525"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8.6033801122368248E-3"/>
                  <c:y val="0.131251566363427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569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05070168355277E-2"/>
                  <c:y val="0.184572515198569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05070168355277E-2"/>
                  <c:y val="0.233791852584854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605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Прогноз на 2017 г.</c:v>
                </c:pt>
                <c:pt idx="1">
                  <c:v>Плановый период 2018 г.</c:v>
                </c:pt>
                <c:pt idx="2">
                  <c:v>Плановый период 2019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569</c:v>
                </c:pt>
                <c:pt idx="1">
                  <c:v>585</c:v>
                </c:pt>
                <c:pt idx="2">
                  <c:v>605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547520"/>
        <c:axId val="7550848"/>
        <c:axId val="0"/>
      </c:bar3DChart>
      <c:catAx>
        <c:axId val="7547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550848"/>
        <c:crossesAt val="0"/>
        <c:auto val="1"/>
        <c:lblAlgn val="ctr"/>
        <c:lblOffset val="100"/>
        <c:noMultiLvlLbl val="0"/>
      </c:catAx>
      <c:valAx>
        <c:axId val="755084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one"/>
        <c:crossAx val="7547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 Black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4411547002220575E-3"/>
                  <c:y val="0.20109395944583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823094004441151E-3"/>
                  <c:y val="0.28021289430977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215396002960767E-3"/>
                  <c:y val="0.36262845145970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43079200592046E-2"/>
                  <c:y val="0.37581494060369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Ожидаемая оценка 2016 г.</c:v>
                </c:pt>
                <c:pt idx="1">
                  <c:v>Прогноз 2017 г.</c:v>
                </c:pt>
                <c:pt idx="2">
                  <c:v>Плановый период 2018 г.</c:v>
                </c:pt>
                <c:pt idx="3">
                  <c:v>Плановый период 2019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247</c:v>
                </c:pt>
                <c:pt idx="1">
                  <c:v>264</c:v>
                </c:pt>
                <c:pt idx="2">
                  <c:v>278</c:v>
                </c:pt>
                <c:pt idx="3">
                  <c:v>292</c:v>
                </c:pt>
              </c:numCache>
            </c:numRef>
          </c:val>
          <c:shape val="pyramid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585856"/>
        <c:axId val="38592896"/>
        <c:axId val="0"/>
      </c:bar3DChart>
      <c:catAx>
        <c:axId val="38585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38592896"/>
        <c:crosses val="autoZero"/>
        <c:auto val="1"/>
        <c:lblAlgn val="ctr"/>
        <c:lblOffset val="100"/>
        <c:noMultiLvlLbl val="0"/>
      </c:catAx>
      <c:valAx>
        <c:axId val="38592896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one"/>
        <c:crossAx val="3858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 Black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6807498448285003"/>
          <c:w val="0.96739391234774097"/>
          <c:h val="0.51659507639247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-7.4104744664224981E-3"/>
                  <c:y val="0.2530515933012274"/>
                </c:manualLayout>
              </c:layout>
              <c:tx>
                <c:rich>
                  <a:bodyPr/>
                  <a:lstStyle/>
                  <a:p>
                    <a:pPr>
                      <a:defRPr sz="2400" baseline="0"/>
                    </a:pPr>
                    <a:r>
                      <a:rPr lang="ru-RU" sz="2400" baseline="0" dirty="0" smtClean="0"/>
                      <a:t>151</a:t>
                    </a:r>
                    <a:endParaRPr lang="en-US" sz="2400" baseline="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20948932844997E-3"/>
                  <c:y val="0.22621278795109723"/>
                </c:manualLayout>
              </c:layout>
              <c:tx>
                <c:rich>
                  <a:bodyPr/>
                  <a:lstStyle/>
                  <a:p>
                    <a:pPr>
                      <a:defRPr sz="2400" baseline="0"/>
                    </a:pPr>
                    <a:r>
                      <a:rPr lang="ru-RU" sz="2400" baseline="0" dirty="0" smtClean="0"/>
                      <a:t>129</a:t>
                    </a:r>
                    <a:endParaRPr lang="en-US" sz="2400" baseline="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28379573137999E-3"/>
                  <c:y val="0.19553986755094852"/>
                </c:manualLayout>
              </c:layout>
              <c:tx>
                <c:rich>
                  <a:bodyPr/>
                  <a:lstStyle/>
                  <a:p>
                    <a:pPr>
                      <a:defRPr sz="2400" baseline="0"/>
                    </a:pPr>
                    <a:r>
                      <a:rPr lang="en-US" sz="2400" baseline="0" dirty="0" smtClean="0"/>
                      <a:t>126</a:t>
                    </a:r>
                    <a:endParaRPr lang="en-US" sz="2400" baseline="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507106775370112E-2"/>
                  <c:y val="0.1881551902137468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 smtClean="0"/>
                      <a:t>124</a:t>
                    </a:r>
                    <a:endParaRPr lang="ru-RU" sz="2400" baseline="0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Ожидаемая оценка на 2016 г.</c:v>
                </c:pt>
                <c:pt idx="1">
                  <c:v>Прогноз на 2017 г. </c:v>
                </c:pt>
                <c:pt idx="2">
                  <c:v>Плановый период 2018 г. </c:v>
                </c:pt>
                <c:pt idx="3">
                  <c:v>Плановый период 2019 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151</c:v>
                </c:pt>
                <c:pt idx="1">
                  <c:v>129</c:v>
                </c:pt>
                <c:pt idx="2">
                  <c:v>126</c:v>
                </c:pt>
                <c:pt idx="3">
                  <c:v>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8811264"/>
        <c:axId val="98821248"/>
      </c:barChart>
      <c:catAx>
        <c:axId val="98811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8821248"/>
        <c:crosses val="autoZero"/>
        <c:auto val="1"/>
        <c:lblAlgn val="ctr"/>
        <c:lblOffset val="100"/>
        <c:noMultiLvlLbl val="0"/>
      </c:catAx>
      <c:valAx>
        <c:axId val="9882124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9881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 Black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3.1076357792139786E-3"/>
                  <c:y val="0.225102912541881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229073376419353E-3"/>
                  <c:y val="0.27151588420000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229073376419353E-3"/>
                  <c:y val="0.621933820218806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Прогноз на 2017 г.</c:v>
                </c:pt>
                <c:pt idx="1">
                  <c:v>Плановый период 2018 г.</c:v>
                </c:pt>
                <c:pt idx="2">
                  <c:v>Плановый период 2019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1206</c:v>
                </c:pt>
                <c:pt idx="1">
                  <c:v>1240</c:v>
                </c:pt>
                <c:pt idx="2">
                  <c:v>1279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2754176"/>
        <c:axId val="102773504"/>
        <c:axId val="0"/>
      </c:bar3DChart>
      <c:catAx>
        <c:axId val="102754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773504"/>
        <c:crosses val="autoZero"/>
        <c:auto val="1"/>
        <c:lblAlgn val="ctr"/>
        <c:lblOffset val="100"/>
        <c:noMultiLvlLbl val="0"/>
      </c:catAx>
      <c:valAx>
        <c:axId val="10277350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10275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 Black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49200716745595E-2"/>
                  <c:y val="-2.7679193354203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623001791864343E-3"/>
                  <c:y val="-2.7679193354203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311500895931287E-3"/>
                  <c:y val="-2.7679193354203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3037580062611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1070</c:v>
                </c:pt>
                <c:pt idx="1">
                  <c:v>914</c:v>
                </c:pt>
                <c:pt idx="2">
                  <c:v>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73600"/>
        <c:axId val="36221696"/>
      </c:barChart>
      <c:catAx>
        <c:axId val="11087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221696"/>
        <c:crosses val="autoZero"/>
        <c:auto val="1"/>
        <c:lblAlgn val="ctr"/>
        <c:lblOffset val="100"/>
        <c:noMultiLvlLbl val="0"/>
      </c:catAx>
      <c:valAx>
        <c:axId val="3622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873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0"/>
      <c:rotY val="3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73146212905311E-2"/>
          <c:y val="0"/>
          <c:w val="0.6802460436132622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explosion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E7E7E"/>
              </a:solidFill>
            </c:spPr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95EB7D"/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Pt>
            <c:idx val="7"/>
            <c:bubble3D val="0"/>
          </c:dPt>
          <c:dPt>
            <c:idx val="8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00B0F0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4289389196407571"/>
                  <c:y val="0.14067976848732128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2117             (88%)</a:t>
                    </a:r>
                    <a:r>
                      <a:rPr lang="en-US" sz="2000" baseline="0" dirty="0"/>
                      <a:t>
</a:t>
                    </a:r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5.8116394850398559E-2"/>
                  <c:y val="1.9019642728119519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277             (12%)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8.9230201480343649E-2"/>
                  <c:y val="-0.15474794841735054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99,5                 (10%)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7.7527879974724823E-2"/>
                  <c:y val="-6.3305978898007029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87,8                             (9%)</a:t>
                    </a:r>
                    <a:r>
                      <a:rPr lang="en-US" sz="2000" baseline="0" dirty="0"/>
                      <a:t>
</a:t>
                    </a:r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5.7048817339891852E-2"/>
                  <c:y val="-5.3927315357561546E-2"/>
                </c:manualLayout>
              </c:layout>
              <c:tx>
                <c:rich>
                  <a:bodyPr/>
                  <a:lstStyle/>
                  <a:p>
                    <a:pPr>
                      <a:defRPr sz="200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76,4                           (8%)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solidFill>
                  <a:schemeClr val="accent5">
                    <a:lumMod val="75000"/>
                  </a:schemeClr>
                </a:solidFill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"/>
                  <c:y val="1.6412476576418568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24,2                           (2%)</a:t>
                    </a:r>
                    <a:r>
                      <a:rPr lang="en-US" sz="2000" baseline="0" dirty="0"/>
                      <a:t>
</a:t>
                    </a:r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3.9495335081463592E-2"/>
                  <c:y val="-4.2204170551365723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20,9                        (2%)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4.3883705646070659E-3"/>
                  <c:y val="-2.3446658851113715E-3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0.11263484449158136"/>
                  <c:y val="-0.16881594372801875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6330223387642394E-2"/>
                  <c:y val="-0.16178194607268465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3644174328654172E-2"/>
                  <c:y val="3.7514654161781943E-2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numFmt formatCode="0.0%" sourceLinked="0"/>
            <c:txPr>
              <a:bodyPr/>
              <a:lstStyle/>
              <a:p>
                <a:pPr>
                  <a:defRPr sz="20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в рамках программ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2117</c:v>
                </c:pt>
                <c:pt idx="1">
                  <c:v>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500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500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3670523011837798"/>
          <c:y val="1.2828799908013323E-3"/>
          <c:w val="0.36045982379135866"/>
          <c:h val="0.97765588797297176"/>
        </c:manualLayout>
      </c:layout>
      <c:overlay val="0"/>
      <c:txPr>
        <a:bodyPr/>
        <a:lstStyle/>
        <a:p>
          <a:pPr>
            <a:defRPr sz="16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65704250545782E-2"/>
          <c:y val="0"/>
          <c:w val="0.68024604361326224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7"/>
            <c:bubble3D val="0"/>
          </c:dPt>
          <c:dPt>
            <c:idx val="8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00B0F0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4.4590912870918096E-3"/>
                  <c:y val="0.1008206330597890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1462</a:t>
                    </a:r>
                    <a:r>
                      <a:rPr lang="en-US" sz="1600" dirty="0"/>
                      <a:t>
</a:t>
                    </a:r>
                    <a:r>
                      <a:rPr lang="ru-RU" sz="1600" dirty="0" smtClean="0"/>
                      <a:t>69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3404643011237684E-2"/>
                  <c:y val="-3.282532239155920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412</a:t>
                    </a:r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1</a:t>
                    </a:r>
                    <a:r>
                      <a:rPr lang="ru-RU" sz="1600" dirty="0" smtClean="0"/>
                      <a:t>9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1.0239531317416487E-2"/>
                  <c:y val="-7.0339976553340719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243</a:t>
                    </a:r>
                    <a:r>
                      <a:rPr lang="en-US" sz="1600" dirty="0"/>
                      <a:t>
</a:t>
                    </a:r>
                    <a:r>
                      <a:rPr lang="ru-RU" sz="1600" dirty="0" smtClean="0"/>
                      <a:t>12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7.7527879974724823E-2"/>
                  <c:y val="-6.330597889800702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89,7</a:t>
                    </a:r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8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6.4362768280903634E-2"/>
                  <c:y val="2.110199296600234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85,1</a:t>
                    </a:r>
                    <a:r>
                      <a:rPr lang="en-US" sz="1600" dirty="0"/>
                      <a:t>
</a:t>
                    </a:r>
                    <a:r>
                      <a:rPr lang="ru-RU" sz="1600" dirty="0" smtClean="0"/>
                      <a:t>7,7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 dirty="0"/>
                      <a:t>33,4</a:t>
                    </a:r>
                    <a:r>
                      <a:rPr lang="en-US" sz="1600"/>
                      <a:t>
</a:t>
                    </a:r>
                    <a:r>
                      <a:rPr lang="en-US" sz="1600" smtClean="0"/>
                      <a:t>3</a:t>
                    </a:r>
                    <a:r>
                      <a:rPr lang="ru-RU" sz="1600" smtClean="0"/>
                      <a:t> </a:t>
                    </a:r>
                    <a:r>
                      <a:rPr lang="en-US" sz="160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3.6569754705058882E-2"/>
                  <c:y val="0.110199296600234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4.3883705646070659E-3"/>
                  <c:y val="-2.3446658851113715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0.11263484449158136"/>
                  <c:y val="-0.1688159437280187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6330223387642394E-2"/>
                  <c:y val="-0.1617819460726846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3644174328654172E-2"/>
                  <c:y val="3.75146541617819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numFmt formatCode="0.0%" sourceLinked="0"/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Программы в социально-культурной сфере</c:v>
                </c:pt>
                <c:pt idx="1">
                  <c:v>Программа "Развитие жилищно-коммунального и дорожного хозяйства"</c:v>
                </c:pt>
                <c:pt idx="2">
                  <c:v>Другие программы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1462</c:v>
                </c:pt>
                <c:pt idx="1">
                  <c:v>412</c:v>
                </c:pt>
                <c:pt idx="2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  <c:holeSize val="50"/>
      </c:doughnutChart>
    </c:plotArea>
    <c:legend>
      <c:legendPos val="r"/>
      <c:layout>
        <c:manualLayout>
          <c:xMode val="edge"/>
          <c:yMode val="edge"/>
          <c:x val="0.66556584986151868"/>
          <c:y val="6.5443132621318012E-2"/>
          <c:w val="0.3192502728046111"/>
          <c:h val="0.50733732726551029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00" b="1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8257E4-5DFD-4CF0-B086-4AD40157F529}" type="doc">
      <dgm:prSet loTypeId="urn:microsoft.com/office/officeart/2005/8/layout/arrow2" loCatId="process" qsTypeId="urn:microsoft.com/office/officeart/2005/8/quickstyle/simple1" qsCatId="simple" csTypeId="urn:microsoft.com/office/officeart/2005/8/colors/colorful1#1" csCatId="colorful" phldr="1"/>
      <dgm:spPr/>
    </dgm:pt>
    <dgm:pt modelId="{7001B8C0-92D6-4F5A-B664-DCE607EF0D69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+ </a:t>
          </a:r>
          <a:r>
            <a:rPr lang="ru-RU" sz="2000" baseline="0" dirty="0" smtClean="0">
              <a:latin typeface="Arial Black" pitchFamily="34" charset="0"/>
            </a:rPr>
            <a:t>34</a:t>
          </a:r>
          <a:endParaRPr lang="ru-RU" sz="2000" baseline="0" dirty="0">
            <a:latin typeface="Arial Black" pitchFamily="34" charset="0"/>
          </a:endParaRPr>
        </a:p>
      </dgm:t>
    </dgm:pt>
    <dgm:pt modelId="{0994E821-233B-4204-8CE2-9758CC2ADA86}" type="parTrans" cxnId="{4808FC65-D107-4488-B9F0-20CD0D8370CA}">
      <dgm:prSet/>
      <dgm:spPr/>
      <dgm:t>
        <a:bodyPr/>
        <a:lstStyle/>
        <a:p>
          <a:endParaRPr lang="ru-RU" sz="2400">
            <a:latin typeface="Arial Black" pitchFamily="34" charset="0"/>
          </a:endParaRPr>
        </a:p>
      </dgm:t>
    </dgm:pt>
    <dgm:pt modelId="{E07D48A1-5215-4431-9646-7B11FFDAF7DD}" type="sibTrans" cxnId="{4808FC65-D107-4488-B9F0-20CD0D8370CA}">
      <dgm:prSet/>
      <dgm:spPr/>
      <dgm:t>
        <a:bodyPr/>
        <a:lstStyle/>
        <a:p>
          <a:endParaRPr lang="ru-RU" sz="2400">
            <a:latin typeface="Arial Black" pitchFamily="34" charset="0"/>
          </a:endParaRPr>
        </a:p>
      </dgm:t>
    </dgm:pt>
    <dgm:pt modelId="{F5FF57F7-8AFB-406F-9043-23C587D0D661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+ </a:t>
          </a:r>
          <a:r>
            <a:rPr lang="ru-RU" sz="2200" baseline="0" dirty="0" smtClean="0">
              <a:latin typeface="Arial Black" pitchFamily="34" charset="0"/>
            </a:rPr>
            <a:t>39</a:t>
          </a:r>
          <a:endParaRPr lang="ru-RU" sz="2200" baseline="0" dirty="0">
            <a:latin typeface="Arial Black" pitchFamily="34" charset="0"/>
          </a:endParaRPr>
        </a:p>
      </dgm:t>
    </dgm:pt>
    <dgm:pt modelId="{407698EC-B1E3-4854-BEDC-9D08C9EF3BC1}" type="parTrans" cxnId="{4D6F6DDA-1C6E-4D47-883D-305B9EDB59FC}">
      <dgm:prSet/>
      <dgm:spPr/>
      <dgm:t>
        <a:bodyPr/>
        <a:lstStyle/>
        <a:p>
          <a:endParaRPr lang="ru-RU" sz="2400">
            <a:latin typeface="Arial Black" pitchFamily="34" charset="0"/>
          </a:endParaRPr>
        </a:p>
      </dgm:t>
    </dgm:pt>
    <dgm:pt modelId="{911BEE7A-A1E9-4AE7-BA7A-798EBEB0352F}" type="sibTrans" cxnId="{4D6F6DDA-1C6E-4D47-883D-305B9EDB59FC}">
      <dgm:prSet/>
      <dgm:spPr/>
      <dgm:t>
        <a:bodyPr/>
        <a:lstStyle/>
        <a:p>
          <a:endParaRPr lang="ru-RU" sz="2400">
            <a:latin typeface="Arial Black" pitchFamily="34" charset="0"/>
          </a:endParaRPr>
        </a:p>
      </dgm:t>
    </dgm:pt>
    <dgm:pt modelId="{EE7401C1-63B4-4678-B827-6E95013DF855}" type="pres">
      <dgm:prSet presAssocID="{328257E4-5DFD-4CF0-B086-4AD40157F529}" presName="arrowDiagram" presStyleCnt="0">
        <dgm:presLayoutVars>
          <dgm:chMax val="5"/>
          <dgm:dir/>
          <dgm:resizeHandles val="exact"/>
        </dgm:presLayoutVars>
      </dgm:prSet>
      <dgm:spPr/>
    </dgm:pt>
    <dgm:pt modelId="{41BBF364-6DC0-442E-B5C2-3965B0F06560}" type="pres">
      <dgm:prSet presAssocID="{328257E4-5DFD-4CF0-B086-4AD40157F529}" presName="arrow" presStyleLbl="bgShp" presStyleIdx="0" presStyleCnt="1" custScaleX="132009" custLinFactNeighborX="-98822" custLinFactNeighborY="33132"/>
      <dgm:spPr>
        <a:gradFill rotWithShape="0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</dgm:pt>
    <dgm:pt modelId="{D764603C-27DA-44DC-AEBC-535A91AD47EA}" type="pres">
      <dgm:prSet presAssocID="{328257E4-5DFD-4CF0-B086-4AD40157F529}" presName="arrowDiagram2" presStyleCnt="0"/>
      <dgm:spPr/>
    </dgm:pt>
    <dgm:pt modelId="{097B16B9-79ED-42D3-BF75-75F17A908EEE}" type="pres">
      <dgm:prSet presAssocID="{7001B8C0-92D6-4F5A-B664-DCE607EF0D69}" presName="bullet2a" presStyleLbl="node1" presStyleIdx="0" presStyleCnt="2" custLinFactX="-10845" custLinFactNeighborX="-100000" custLinFactNeighborY="-36454"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42EE180F-D5DE-47D8-95D8-8B1ECB073F44}" type="pres">
      <dgm:prSet presAssocID="{7001B8C0-92D6-4F5A-B664-DCE607EF0D69}" presName="textBox2a" presStyleLbl="revTx" presStyleIdx="0" presStyleCnt="2" custAng="20640806" custScaleX="79092" custScaleY="19325" custLinFactNeighborX="-9053" custLinFactNeighborY="-8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D50AA-71A6-4F4C-9383-19D4C82999EC}" type="pres">
      <dgm:prSet presAssocID="{F5FF57F7-8AFB-406F-9043-23C587D0D661}" presName="bullet2b" presStyleLbl="node1" presStyleIdx="1" presStyleCnt="2" custScaleX="111638" custLinFactX="398527" custLinFactY="-15142" custLinFactNeighborX="400000" custLinFactNeighborY="-100000"/>
      <dgm:spPr>
        <a:solidFill>
          <a:srgbClr val="FF0000"/>
        </a:solidFill>
      </dgm:spPr>
    </dgm:pt>
    <dgm:pt modelId="{4D6CC3B6-098B-47AB-B7B6-65375BDB5794}" type="pres">
      <dgm:prSet presAssocID="{F5FF57F7-8AFB-406F-9043-23C587D0D661}" presName="textBox2b" presStyleLbl="revTx" presStyleIdx="1" presStyleCnt="2" custAng="20897702" custScaleX="71627" custScaleY="14066" custLinFactNeighborX="12424" custLinFactNeighborY="-5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F7B33-DA0B-4D54-AD6F-A645369414FB}" type="presOf" srcId="{328257E4-5DFD-4CF0-B086-4AD40157F529}" destId="{EE7401C1-63B4-4678-B827-6E95013DF855}" srcOrd="0" destOrd="0" presId="urn:microsoft.com/office/officeart/2005/8/layout/arrow2"/>
    <dgm:cxn modelId="{FFD911BB-6F74-4184-AF55-3B0E38A47AF7}" type="presOf" srcId="{7001B8C0-92D6-4F5A-B664-DCE607EF0D69}" destId="{42EE180F-D5DE-47D8-95D8-8B1ECB073F44}" srcOrd="0" destOrd="0" presId="urn:microsoft.com/office/officeart/2005/8/layout/arrow2"/>
    <dgm:cxn modelId="{4D6F6DDA-1C6E-4D47-883D-305B9EDB59FC}" srcId="{328257E4-5DFD-4CF0-B086-4AD40157F529}" destId="{F5FF57F7-8AFB-406F-9043-23C587D0D661}" srcOrd="1" destOrd="0" parTransId="{407698EC-B1E3-4854-BEDC-9D08C9EF3BC1}" sibTransId="{911BEE7A-A1E9-4AE7-BA7A-798EBEB0352F}"/>
    <dgm:cxn modelId="{4808FC65-D107-4488-B9F0-20CD0D8370CA}" srcId="{328257E4-5DFD-4CF0-B086-4AD40157F529}" destId="{7001B8C0-92D6-4F5A-B664-DCE607EF0D69}" srcOrd="0" destOrd="0" parTransId="{0994E821-233B-4204-8CE2-9758CC2ADA86}" sibTransId="{E07D48A1-5215-4431-9646-7B11FFDAF7DD}"/>
    <dgm:cxn modelId="{E0FAF230-2626-408D-B23E-CAB3B14A19FA}" type="presOf" srcId="{F5FF57F7-8AFB-406F-9043-23C587D0D661}" destId="{4D6CC3B6-098B-47AB-B7B6-65375BDB5794}" srcOrd="0" destOrd="0" presId="urn:microsoft.com/office/officeart/2005/8/layout/arrow2"/>
    <dgm:cxn modelId="{2F907F6C-C46C-4235-B5FA-C539CE57FBF5}" type="presParOf" srcId="{EE7401C1-63B4-4678-B827-6E95013DF855}" destId="{41BBF364-6DC0-442E-B5C2-3965B0F06560}" srcOrd="0" destOrd="0" presId="urn:microsoft.com/office/officeart/2005/8/layout/arrow2"/>
    <dgm:cxn modelId="{F3B40A80-0FE2-4D9C-BFD8-0260947360F4}" type="presParOf" srcId="{EE7401C1-63B4-4678-B827-6E95013DF855}" destId="{D764603C-27DA-44DC-AEBC-535A91AD47EA}" srcOrd="1" destOrd="0" presId="urn:microsoft.com/office/officeart/2005/8/layout/arrow2"/>
    <dgm:cxn modelId="{E03F03F3-2BBF-4CCA-ABFD-380AA4F338BE}" type="presParOf" srcId="{D764603C-27DA-44DC-AEBC-535A91AD47EA}" destId="{097B16B9-79ED-42D3-BF75-75F17A908EEE}" srcOrd="0" destOrd="0" presId="urn:microsoft.com/office/officeart/2005/8/layout/arrow2"/>
    <dgm:cxn modelId="{CC7CA5EC-18A9-4889-82CB-AA1C5424BD69}" type="presParOf" srcId="{D764603C-27DA-44DC-AEBC-535A91AD47EA}" destId="{42EE180F-D5DE-47D8-95D8-8B1ECB073F44}" srcOrd="1" destOrd="0" presId="urn:microsoft.com/office/officeart/2005/8/layout/arrow2"/>
    <dgm:cxn modelId="{14D89619-0051-4778-9F2C-2B3BD72C22DD}" type="presParOf" srcId="{D764603C-27DA-44DC-AEBC-535A91AD47EA}" destId="{28AD50AA-71A6-4F4C-9383-19D4C82999EC}" srcOrd="2" destOrd="0" presId="urn:microsoft.com/office/officeart/2005/8/layout/arrow2"/>
    <dgm:cxn modelId="{FC086772-FC89-465C-9F64-3FD38C839A74}" type="presParOf" srcId="{D764603C-27DA-44DC-AEBC-535A91AD47EA}" destId="{4D6CC3B6-098B-47AB-B7B6-65375BDB5794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BF364-6DC0-442E-B5C2-3965B0F06560}">
      <dsp:nvSpPr>
        <dsp:cNvPr id="0" name=""/>
        <dsp:cNvSpPr/>
      </dsp:nvSpPr>
      <dsp:spPr>
        <a:xfrm>
          <a:off x="-483522" y="0"/>
          <a:ext cx="6007604" cy="2844316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B16B9-79ED-42D3-BF75-75F17A908EEE}">
      <dsp:nvSpPr>
        <dsp:cNvPr id="0" name=""/>
        <dsp:cNvSpPr/>
      </dsp:nvSpPr>
      <dsp:spPr>
        <a:xfrm>
          <a:off x="1126356" y="1492087"/>
          <a:ext cx="159281" cy="15928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E180F-D5DE-47D8-95D8-8B1ECB073F44}">
      <dsp:nvSpPr>
        <dsp:cNvPr id="0" name=""/>
        <dsp:cNvSpPr/>
      </dsp:nvSpPr>
      <dsp:spPr>
        <a:xfrm rot="20640806">
          <a:off x="1403275" y="1130982"/>
          <a:ext cx="1169805" cy="234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0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itchFamily="34" charset="0"/>
            </a:rPr>
            <a:t>+ </a:t>
          </a:r>
          <a:r>
            <a:rPr lang="ru-RU" sz="2000" kern="1200" baseline="0" dirty="0" smtClean="0">
              <a:latin typeface="Arial Black" pitchFamily="34" charset="0"/>
            </a:rPr>
            <a:t>34</a:t>
          </a:r>
          <a:endParaRPr lang="ru-RU" sz="2000" kern="1200" baseline="0" dirty="0">
            <a:latin typeface="Arial Black" pitchFamily="34" charset="0"/>
          </a:endParaRPr>
        </a:p>
      </dsp:txBody>
      <dsp:txXfrm>
        <a:off x="1403275" y="1130982"/>
        <a:ext cx="1169805" cy="234706"/>
      </dsp:txXfrm>
    </dsp:sp>
    <dsp:sp modelId="{28AD50AA-71A6-4F4C-9383-19D4C82999EC}">
      <dsp:nvSpPr>
        <dsp:cNvPr id="0" name=""/>
        <dsp:cNvSpPr/>
      </dsp:nvSpPr>
      <dsp:spPr>
        <a:xfrm>
          <a:off x="4735727" y="510451"/>
          <a:ext cx="304832" cy="27305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CC3B6-098B-47AB-B7B6-65375BDB5794}">
      <dsp:nvSpPr>
        <dsp:cNvPr id="0" name=""/>
        <dsp:cNvSpPr/>
      </dsp:nvSpPr>
      <dsp:spPr>
        <a:xfrm rot="20897702">
          <a:off x="3300688" y="657002"/>
          <a:ext cx="1059395" cy="264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686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itchFamily="34" charset="0"/>
            </a:rPr>
            <a:t>+ </a:t>
          </a:r>
          <a:r>
            <a:rPr lang="ru-RU" sz="2200" kern="1200" baseline="0" dirty="0" smtClean="0">
              <a:latin typeface="Arial Black" pitchFamily="34" charset="0"/>
            </a:rPr>
            <a:t>39</a:t>
          </a:r>
          <a:endParaRPr lang="ru-RU" sz="2200" kern="1200" baseline="0" dirty="0">
            <a:latin typeface="Arial Black" pitchFamily="34" charset="0"/>
          </a:endParaRPr>
        </a:p>
      </dsp:txBody>
      <dsp:txXfrm>
        <a:off x="3300688" y="657002"/>
        <a:ext cx="1059395" cy="264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0.39787</cdr:x>
      <cdr:y>0.12791</cdr:y>
    </cdr:from>
    <cdr:to>
      <cdr:x>0.65332</cdr:x>
      <cdr:y>0.44186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3566745" y="396044"/>
          <a:ext cx="2289929" cy="97210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0000F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 smtClean="0">
              <a:solidFill>
                <a:srgbClr val="0000FF"/>
              </a:solidFill>
              <a:latin typeface="Arial Black" pitchFamily="34" charset="0"/>
            </a:rPr>
            <a:t>+11</a:t>
          </a:r>
        </a:p>
        <a:p xmlns:a="http://schemas.openxmlformats.org/drawingml/2006/main">
          <a:pPr algn="ctr"/>
          <a:r>
            <a:rPr lang="ru-RU" sz="2000" dirty="0">
              <a:solidFill>
                <a:srgbClr val="0000FF"/>
              </a:solidFill>
              <a:latin typeface="Arial Black" pitchFamily="34" charset="0"/>
            </a:rPr>
            <a:t>(</a:t>
          </a:r>
          <a:r>
            <a:rPr lang="ru-RU" sz="2000" dirty="0" smtClean="0">
              <a:solidFill>
                <a:srgbClr val="0000FF"/>
              </a:solidFill>
              <a:latin typeface="Arial Black" pitchFamily="34" charset="0"/>
            </a:rPr>
            <a:t>+ 2</a:t>
          </a:r>
          <a:r>
            <a:rPr lang="en-US" sz="2000" dirty="0" smtClean="0">
              <a:solidFill>
                <a:srgbClr val="0000FF"/>
              </a:solidFill>
              <a:latin typeface="Arial Black" pitchFamily="34" charset="0"/>
            </a:rPr>
            <a:t>%</a:t>
          </a:r>
          <a:r>
            <a:rPr lang="ru-RU" sz="2000" dirty="0" smtClean="0">
              <a:solidFill>
                <a:srgbClr val="0000FF"/>
              </a:solidFill>
              <a:latin typeface="Arial Black" pitchFamily="34" charset="0"/>
            </a:rPr>
            <a:t>)</a:t>
          </a:r>
          <a:endParaRPr lang="ru-RU" sz="2000" dirty="0">
            <a:solidFill>
              <a:srgbClr val="0000FF"/>
            </a:solidFill>
            <a:latin typeface="Arial Black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0.41331</cdr:x>
      <cdr:y>0.48797</cdr:y>
    </cdr:from>
    <cdr:to>
      <cdr:x>0.59537</cdr:x>
      <cdr:y>0.61428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769369">
          <a:off x="3533779" y="2269878"/>
          <a:ext cx="1556613" cy="587592"/>
        </a:xfrm>
        <a:prstGeom xmlns:a="http://schemas.openxmlformats.org/drawingml/2006/main" prst="rightArrow">
          <a:avLst>
            <a:gd name="adj1" fmla="val 50000"/>
            <a:gd name="adj2" fmla="val 13638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0.44072</cdr:x>
      <cdr:y>0.52172</cdr:y>
    </cdr:from>
    <cdr:to>
      <cdr:x>0.58108</cdr:x>
      <cdr:y>0.61521</cdr:y>
    </cdr:to>
    <cdr:sp macro="" textlink="">
      <cdr:nvSpPr>
        <cdr:cNvPr id="2" name="TextBox 1"/>
        <cdr:cNvSpPr txBox="1"/>
      </cdr:nvSpPr>
      <cdr:spPr>
        <a:xfrm xmlns:a="http://schemas.openxmlformats.org/drawingml/2006/main" rot="19881119">
          <a:off x="3768161" y="2426915"/>
          <a:ext cx="1200079" cy="4348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500" dirty="0" smtClean="0">
              <a:solidFill>
                <a:srgbClr val="0000FF"/>
              </a:solidFill>
              <a:latin typeface="Arial Black" pitchFamily="34" charset="0"/>
            </a:rPr>
            <a:t>+14</a:t>
          </a:r>
          <a:endParaRPr lang="ru-RU" sz="1500" dirty="0">
            <a:solidFill>
              <a:srgbClr val="0000FF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0.19279</cdr:x>
      <cdr:y>0.53528</cdr:y>
    </cdr:from>
    <cdr:to>
      <cdr:x>0.37485</cdr:x>
      <cdr:y>0.64095</cdr:y>
    </cdr:to>
    <cdr:sp macro="" textlink="">
      <cdr:nvSpPr>
        <cdr:cNvPr id="8" name="Стрелка вправо 7"/>
        <cdr:cNvSpPr/>
      </cdr:nvSpPr>
      <cdr:spPr>
        <a:xfrm xmlns:a="http://schemas.openxmlformats.org/drawingml/2006/main" rot="19785444">
          <a:off x="1648346" y="2489992"/>
          <a:ext cx="1556613" cy="491547"/>
        </a:xfrm>
        <a:prstGeom xmlns:a="http://schemas.openxmlformats.org/drawingml/2006/main" prst="rightArrow">
          <a:avLst>
            <a:gd name="adj1" fmla="val 50000"/>
            <a:gd name="adj2" fmla="val 13638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0.62127</cdr:x>
      <cdr:y>0.36413</cdr:y>
    </cdr:from>
    <cdr:to>
      <cdr:x>0.80333</cdr:x>
      <cdr:y>0.49044</cdr:y>
    </cdr:to>
    <cdr:sp macro="" textlink="">
      <cdr:nvSpPr>
        <cdr:cNvPr id="9" name="Стрелка вправо 8"/>
        <cdr:cNvSpPr/>
      </cdr:nvSpPr>
      <cdr:spPr>
        <a:xfrm xmlns:a="http://schemas.openxmlformats.org/drawingml/2006/main" rot="19769369">
          <a:off x="5311899" y="1693815"/>
          <a:ext cx="1556613" cy="587592"/>
        </a:xfrm>
        <a:prstGeom xmlns:a="http://schemas.openxmlformats.org/drawingml/2006/main" prst="rightArrow">
          <a:avLst>
            <a:gd name="adj1" fmla="val 50000"/>
            <a:gd name="adj2" fmla="val 13638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0.64212</cdr:x>
      <cdr:y>0.38818</cdr:y>
    </cdr:from>
    <cdr:to>
      <cdr:x>0.78248</cdr:x>
      <cdr:y>0.48167</cdr:y>
    </cdr:to>
    <cdr:sp macro="" textlink="">
      <cdr:nvSpPr>
        <cdr:cNvPr id="10" name="TextBox 9"/>
        <cdr:cNvSpPr txBox="1"/>
      </cdr:nvSpPr>
      <cdr:spPr>
        <a:xfrm xmlns:a="http://schemas.openxmlformats.org/drawingml/2006/main" rot="19881119">
          <a:off x="5490167" y="1805720"/>
          <a:ext cx="1200079" cy="4348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500" dirty="0" smtClean="0">
              <a:solidFill>
                <a:srgbClr val="0000FF"/>
              </a:solidFill>
              <a:latin typeface="Arial Black" pitchFamily="34" charset="0"/>
            </a:rPr>
            <a:t>+14</a:t>
          </a:r>
          <a:endParaRPr lang="ru-RU" sz="1500" dirty="0">
            <a:solidFill>
              <a:srgbClr val="0000FF"/>
            </a:solidFill>
            <a:latin typeface="Arial Black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0.19182</cdr:x>
      <cdr:y>0.50534</cdr:y>
    </cdr:from>
    <cdr:to>
      <cdr:x>0.31621</cdr:x>
      <cdr:y>0.77204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1623010" y="1296144"/>
          <a:ext cx="1052456" cy="684071"/>
        </a:xfrm>
        <a:prstGeom xmlns:a="http://schemas.openxmlformats.org/drawingml/2006/main" prst="rightArrow">
          <a:avLst>
            <a:gd name="adj1" fmla="val 50000"/>
            <a:gd name="adj2" fmla="val 17711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</a:rPr>
            <a:t>-</a:t>
          </a:r>
          <a:r>
            <a:rPr lang="ru-RU" sz="2000" b="1" dirty="0" smtClean="0">
              <a:solidFill>
                <a:schemeClr val="tx1"/>
              </a:solidFill>
            </a:rPr>
            <a:t>22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0.45677</cdr:x>
      <cdr:y>0.4913</cdr:y>
    </cdr:from>
    <cdr:to>
      <cdr:x>0.57241</cdr:x>
      <cdr:y>0.72993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3864704" y="1260140"/>
          <a:ext cx="978423" cy="612068"/>
        </a:xfrm>
        <a:prstGeom xmlns:a="http://schemas.openxmlformats.org/drawingml/2006/main" prst="rightArrow">
          <a:avLst>
            <a:gd name="adj1" fmla="val 50000"/>
            <a:gd name="adj2" fmla="val 153277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-3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0.71044</cdr:x>
      <cdr:y>0.51938</cdr:y>
    </cdr:from>
    <cdr:to>
      <cdr:x>0.82608</cdr:x>
      <cdr:y>0.72993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6010990" y="1332148"/>
          <a:ext cx="978423" cy="540060"/>
        </a:xfrm>
        <a:prstGeom xmlns:a="http://schemas.openxmlformats.org/drawingml/2006/main" prst="rightArrow">
          <a:avLst>
            <a:gd name="adj1" fmla="val 50000"/>
            <a:gd name="adj2" fmla="val 157249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-</a:t>
          </a:r>
          <a:r>
            <a:rPr lang="ru-RU" sz="2000" b="1" kern="1200" dirty="0" smtClean="0">
              <a:solidFill>
                <a:schemeClr val="tx1"/>
              </a:solidFill>
              <a:latin typeface="Arial Black" pitchFamily="34" charset="0"/>
            </a:rPr>
            <a:t>2</a:t>
          </a:r>
          <a:endParaRPr lang="ru-RU" sz="2000" b="1" kern="1200" dirty="0">
            <a:solidFill>
              <a:schemeClr val="tx1"/>
            </a:solidFill>
            <a:latin typeface="Arial Black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0.12952</cdr:x>
      <cdr:y>0.04267</cdr:y>
    </cdr:from>
    <cdr:to>
      <cdr:x>0.24449</cdr:x>
      <cdr:y>0.12899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1756" y="195796"/>
          <a:ext cx="756084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0.37041</cdr:x>
      <cdr:y>0.03483</cdr:y>
    </cdr:from>
    <cdr:to>
      <cdr:x>0.48537</cdr:x>
      <cdr:y>0.12114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35932" y="159792"/>
          <a:ext cx="756084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0.57845</cdr:x>
      <cdr:y>0.03483</cdr:y>
    </cdr:from>
    <cdr:to>
      <cdr:x>0.69341</cdr:x>
      <cdr:y>0.12114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804084" y="159792"/>
          <a:ext cx="756084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0.44345</cdr:x>
      <cdr:y>0.48651</cdr:y>
    </cdr:from>
    <cdr:to>
      <cdr:x>0.5825</cdr:x>
      <cdr:y>0.6858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16324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0.65344</cdr:x>
      <cdr:y>0.65141</cdr:y>
    </cdr:from>
    <cdr:to>
      <cdr:x>0.98105</cdr:x>
      <cdr:y>0.94388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73167" y="3528392"/>
          <a:ext cx="2844316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dirty="0" smtClean="0"/>
            <a:t>ВСЕГО РАСХОДЫ</a:t>
          </a:r>
        </a:p>
        <a:p xmlns:a="http://schemas.openxmlformats.org/drawingml/2006/main">
          <a:pPr algn="ctr"/>
          <a:r>
            <a:rPr lang="ru-RU" sz="2000" b="1" i="1" dirty="0" smtClean="0"/>
            <a:t> В РАМКАХ ПРОГРАММ </a:t>
          </a:r>
        </a:p>
        <a:p xmlns:a="http://schemas.openxmlformats.org/drawingml/2006/main">
          <a:pPr algn="ctr"/>
          <a:r>
            <a:rPr lang="ru-RU" sz="2000" b="1" i="1" dirty="0" smtClean="0"/>
            <a:t> 2117 млн. руб.</a:t>
          </a:r>
          <a:endParaRPr lang="ru-RU" sz="2000" b="1" i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0.20362</cdr:x>
      <cdr:y>0.49527</cdr:y>
    </cdr:from>
    <cdr:to>
      <cdr:x>0.31853</cdr:x>
      <cdr:y>0.66235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20180" y="27104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0.5113</cdr:x>
      <cdr:y>0.27158</cdr:y>
    </cdr:from>
    <cdr:to>
      <cdr:x>0.62622</cdr:x>
      <cdr:y>0.43867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68452" y="14862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0.25791</cdr:x>
      <cdr:y>0.64</cdr:y>
    </cdr:from>
    <cdr:to>
      <cdr:x>0.37283</cdr:x>
      <cdr:y>0.80709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52228" y="3502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chemeClr val="bg2">
                  <a:lumMod val="25000"/>
                </a:schemeClr>
              </a:solidFill>
            </a:rPr>
            <a:t>2017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0.57326</cdr:x>
      <cdr:y>0.37685</cdr:y>
    </cdr:from>
    <cdr:to>
      <cdr:x>0.68818</cdr:x>
      <cdr:y>0.54393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80521" y="2062336"/>
          <a:ext cx="93827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2018</a:t>
          </a:r>
          <a:endParaRPr lang="ru-RU" sz="2400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0.86874</cdr:x>
      <cdr:y>0.14658</cdr:y>
    </cdr:from>
    <cdr:to>
      <cdr:x>0.98366</cdr:x>
      <cdr:y>0.31367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093087" y="802196"/>
          <a:ext cx="93827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2019</a:t>
          </a:r>
          <a:endParaRPr lang="ru-RU" sz="2400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0.26458</cdr:x>
      <cdr:y>0.0415</cdr:y>
    </cdr:from>
    <cdr:to>
      <cdr:x>0.37657</cdr:x>
      <cdr:y>0.20859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60241" y="227087"/>
          <a:ext cx="914371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>
              <a:latin typeface="Times New Roman" pitchFamily="18" charset="0"/>
              <a:cs typeface="Times New Roman" pitchFamily="18" charset="0"/>
            </a:rPr>
            <a:t>м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лн. руб.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6FCC5-0D76-4DF1-BE38-3EAE1F3B1A82}" type="datetimeFigureOut">
              <a:rPr lang="ru-RU" smtClean="0"/>
              <a:pPr/>
              <a:t>13.12.2016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2C4D-7B01-427C-AE04-62C7CE47C9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32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E6C89DE-F33F-4935-9773-4FF8AB126C37}" type="slidenum">
              <a:rPr lang="ru-RU" b="1" smtClean="0">
                <a:solidFill>
                  <a:srgbClr val="FF0000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b="1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E6C89DE-F33F-4935-9773-4FF8AB126C37}" type="slidenum">
              <a:rPr lang="ru-RU" b="1" smtClean="0">
                <a:solidFill>
                  <a:srgbClr val="FF0000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b="1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E6C89DE-F33F-4935-9773-4FF8AB126C37}" type="slidenum">
              <a:rPr lang="ru-RU" b="1" smtClean="0">
                <a:solidFill>
                  <a:srgbClr val="FF0000"/>
                </a:solidFill>
                <a:latin typeface="Verdan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b="1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8F0B-78F5-4735-AB7A-F6A505DED4DF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EDEC-5652-4B67-BB70-0CD8B3CE22B6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D38-AD0C-4220-BE2D-EB6498753529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8D7D1-B8FB-4FB2-BBC2-88FF6A1B55E0}" type="datetime1">
              <a:rPr lang="ru-RU" smtClean="0"/>
              <a:t>13.12.2016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69F8-1A0F-4DF3-8E07-0BD54D4AF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836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93D18-80C1-4B6D-9C3E-D55AEE9C96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97520-DD90-44B5-88EE-3C00F166DD2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B349A9-D024-4C2A-8273-983065F0AD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B23B8-6A27-45E1-9BEB-4401398A1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D103A-817D-45DE-A7A1-DA7A251162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D06DE-58B4-4E5E-A504-451A2EE3E6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183EC-B91B-4A70-AC9B-40146410DC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8F78C-CE8F-4C6B-87A6-110E782233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4FA79-42E6-4A27-9CE4-90B66BD8ED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DD6B4-AAC1-4862-9D0F-93F821217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27D230-8ED1-42E8-811E-3CDE3BFFF0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294B4-EF30-421D-A362-758F2DAE5D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95568-6333-460B-8240-7EB9B7D42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64E32-9DA4-4088-B83B-C1B30309FB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7D6F-EFCA-41F1-BD13-214B9142BFE7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8214E-B0E6-4CDB-AE4B-BFC622AE36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6A20B-82DB-452C-AFBA-EDE223700F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7F14C-5A34-4329-9529-61FE5703F3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C7B8E-E0B2-4365-85EE-A040375F89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56BE7-D312-4459-BEF4-F6F8604F6F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54AC5-F8F4-4BC9-9A5B-12E8F5911F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04B83D-5D92-477E-B3B0-9A5E2724F8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121B9-F3B1-40F8-982D-BCAEAD4D93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60866-ACBF-4DC3-808A-CC004EDA61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FF52-72D8-4F9A-BC78-274CFDD2F287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CC22-1126-4EA4-B413-29017116063B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E359-B249-46F0-9F04-8DD77ED406BA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E9BE-490F-4C9A-9E2F-A5C80AA0D3FF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C652-C667-4612-9B30-CBBCE7BF775F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AA77-983E-440C-B8EE-CB722C712ECF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9606-CF32-4C59-96DA-F744D7F5918F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  <a:alpha val="64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3DDB-D403-4176-B999-7C8A8F04CCE7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043DDB-D403-4176-B999-7C8A8F04CCE7}" type="datetime1">
              <a:rPr lang="ru-RU" smtClean="0"/>
              <a:t>13.12.2016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053CDE-4F7E-429C-9F7C-EB4C23D8E8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2E2D52A236F0C0AF935F6F2FA120D03B3934DD5BC52C9F679611B9B4D4F362E27E8F846384441oBmE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087"/>
            <a:ext cx="8928992" cy="277585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-6577" y="3140968"/>
            <a:ext cx="8928992" cy="2092881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«О проекте бюджета муниципального образования </a:t>
            </a:r>
          </a:p>
          <a:p>
            <a:pPr algn="ctr"/>
            <a:r>
              <a:rPr lang="ru-RU" sz="2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«Город Майкоп» на 2017 год и на плановый </a:t>
            </a:r>
            <a:r>
              <a:rPr lang="ru-RU" sz="26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период </a:t>
            </a:r>
            <a:r>
              <a:rPr lang="ru-RU" sz="2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2018 </a:t>
            </a:r>
            <a:r>
              <a:rPr lang="ru-RU" sz="26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 </a:t>
            </a:r>
            <a:r>
              <a:rPr lang="ru-RU" sz="2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2019 </a:t>
            </a:r>
            <a:r>
              <a:rPr lang="ru-RU" sz="2600" b="1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годов                                  (</a:t>
            </a:r>
            <a:r>
              <a:rPr lang="ru-RU" sz="2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3366FF"/>
                </a:solidFill>
                <a:effectLst>
                  <a:outerShdw blurRad="50800" dir="1194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публичные слушания)»</a:t>
            </a:r>
            <a:endParaRPr lang="ru-RU" sz="26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3366FF"/>
              </a:solidFill>
              <a:effectLst>
                <a:outerShdw blurRad="50800" dir="1194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016" y="5193196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0463" indent="-796925"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Докладывает</a:t>
            </a:r>
            <a:r>
              <a:rPr lang="ru-RU" sz="2200" b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:  </a:t>
            </a:r>
            <a:endParaRPr lang="en-US" sz="2200" b="1" dirty="0" smtClean="0">
              <a:solidFill>
                <a:srgbClr val="000099"/>
              </a:solidFill>
              <a:latin typeface="Georgia" pitchFamily="18" charset="0"/>
              <a:cs typeface="Arial" charset="0"/>
            </a:endParaRPr>
          </a:p>
          <a:p>
            <a:pPr indent="-796925"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Руководитель </a:t>
            </a:r>
            <a:r>
              <a:rPr lang="ru-RU" sz="2200" b="1" dirty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Ф</a:t>
            </a:r>
            <a:r>
              <a:rPr lang="ru-RU" sz="2200" b="1" dirty="0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инансового управления администрации муниципального образования «Город Майкоп»</a:t>
            </a:r>
            <a:r>
              <a:rPr lang="en-US" sz="2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       </a:t>
            </a:r>
            <a:r>
              <a:rPr lang="ru-RU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Орлов Виктор Николаевич</a:t>
            </a:r>
            <a:endParaRPr lang="ru-RU" sz="28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pic>
        <p:nvPicPr>
          <p:cNvPr id="25602" name="SapphireHiddenControl" hidden="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007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ru-RU" sz="2600" dirty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  <a:t>Структура </a:t>
            </a:r>
            <a:r>
              <a:rPr lang="ru-RU" sz="2600" dirty="0" smtClean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  <a:t>расходов</a:t>
            </a:r>
            <a:r>
              <a:rPr lang="ru-RU" sz="2600" dirty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600" dirty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</a:br>
            <a:r>
              <a:rPr lang="ru-RU" sz="2600" dirty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  <a:t>бюджета на </a:t>
            </a:r>
            <a:r>
              <a:rPr lang="ru-RU" sz="2600" dirty="0" smtClean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  <a:t>2017 </a:t>
            </a:r>
            <a:r>
              <a:rPr lang="ru-RU" sz="2600" dirty="0">
                <a:ln w="10541" cmpd="sng">
                  <a:solidFill>
                    <a:srgbClr val="9F2936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Arial" charset="0"/>
              </a:rPr>
              <a:t>год, млн. руб.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4250" y="6597658"/>
            <a:ext cx="539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CB2E1B16-8F6E-452D-AAB8-3F403225B060}" type="slidenum">
              <a:rPr lang="ru-RU" sz="100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10</a:t>
            </a:fld>
            <a:endParaRPr lang="ru-RU" sz="1000" dirty="0">
              <a:solidFill>
                <a:prstClr val="white">
                  <a:lumMod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629212"/>
              </p:ext>
            </p:extLst>
          </p:nvPr>
        </p:nvGraphicFramePr>
        <p:xfrm>
          <a:off x="184394" y="1196752"/>
          <a:ext cx="8959606" cy="5148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47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СТРУКТУРА РАСХОДОВ В РАМКАХ ПРОГРАММ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ПО НАПРАВЛЕНИЯМ НА 2017 ГОД, млн. руб.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028255"/>
              </p:ext>
            </p:extLst>
          </p:nvPr>
        </p:nvGraphicFramePr>
        <p:xfrm>
          <a:off x="230981" y="1196752"/>
          <a:ext cx="8682038" cy="541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DDDDDD"/>
              </a:solidFill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79388" y="500042"/>
            <a:ext cx="8785225" cy="7143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-107174" y="99818"/>
            <a:ext cx="935834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 b="1" dirty="0" smtClean="0">
                <a:solidFill>
                  <a:srgbClr val="F90101"/>
                </a:solidFill>
              </a:rPr>
              <a:t>Развитие </a:t>
            </a:r>
            <a:r>
              <a:rPr lang="ru-RU" sz="1600" b="1" dirty="0">
                <a:solidFill>
                  <a:srgbClr val="F90101"/>
                </a:solidFill>
              </a:rPr>
              <a:t>системы образования муниципального образования «Город Майкоп</a:t>
            </a:r>
            <a:r>
              <a:rPr lang="ru-RU" sz="1600" b="1" dirty="0" smtClean="0">
                <a:solidFill>
                  <a:srgbClr val="F90101"/>
                </a:solidFill>
              </a:rPr>
              <a:t>»</a:t>
            </a:r>
            <a:endParaRPr lang="ru-RU" sz="1600" b="1" dirty="0" smtClean="0">
              <a:solidFill>
                <a:srgbClr val="F9010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1142984"/>
            <a:ext cx="6715140" cy="5572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638" indent="-274638">
              <a:buFont typeface="Wingdings" pitchFamily="2" charset="2"/>
              <a:buChar char="ü"/>
            </a:pPr>
            <a:endParaRPr lang="ru-RU" sz="145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389" y="3546746"/>
            <a:ext cx="8893112" cy="3014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Объем финансирования на 2017 год  1256 млн. руб</a:t>
            </a:r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мероприятия:</a:t>
            </a:r>
          </a:p>
          <a:p>
            <a:endParaRPr lang="ru-RU" sz="1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субсидий  муниципальным образовательным учреждениям на выполнение муниципального задания;</a:t>
            </a:r>
          </a:p>
          <a:p>
            <a:pPr marL="274638" indent="-274638">
              <a:buFont typeface="Wingdings" pitchFamily="2" charset="2"/>
              <a:buChar char="ü"/>
            </a:pPr>
            <a:endParaRPr lang="ru-RU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субсидий муниципальным образовательным учреждениям на иные цели;</a:t>
            </a:r>
          </a:p>
          <a:p>
            <a:pPr marL="274638" indent="-274638">
              <a:buFont typeface="Wingdings" pitchFamily="2" charset="2"/>
              <a:buChar char="ü"/>
            </a:pPr>
            <a:endParaRPr lang="ru-RU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отдыха и занятости детей;</a:t>
            </a:r>
          </a:p>
          <a:p>
            <a:endParaRPr lang="ru-RU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реализация переданных государственных полномочий</a:t>
            </a:r>
          </a:p>
          <a:p>
            <a:pPr marL="274638" indent="-274638">
              <a:buFont typeface="Wingdings" pitchFamily="2" charset="2"/>
              <a:buChar char="ü"/>
            </a:pPr>
            <a:endParaRPr lang="ru-RU" sz="1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/>
            <a:endParaRPr lang="ru-RU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/>
            <a:endParaRPr lang="ru-RU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27984" y="805389"/>
            <a:ext cx="459954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обеспечение доступности качественного дошкольного, начального общего, основного общего, среднего общего и дополнительного образования всех жителей города Майкопа; занятость и отдых детей; выполнение переданных государственных полномочий</a:t>
            </a:r>
            <a:endParaRPr lang="en-US" sz="1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5" y="1853975"/>
            <a:ext cx="45366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indent="-261938"/>
            <a:r>
              <a:rPr lang="ru-RU" sz="13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1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0"/>
            <a: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Создание в системе образования равных возможностей для современного качественного образования, позитивной социализации детей.</a:t>
            </a:r>
          </a:p>
          <a:p>
            <a:pPr lvl="0"/>
            <a: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Обеспечение безопасного качественного </a:t>
            </a:r>
            <a:r>
              <a:rPr lang="ru-RU" sz="1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отдыха и </a:t>
            </a:r>
            <a: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занятости </a:t>
            </a:r>
            <a:r>
              <a:rPr lang="ru-RU" sz="1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детей</a:t>
            </a:r>
            <a: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ru-RU" sz="1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Создание условий для эффективного управления муниципальной системой образования.</a:t>
            </a:r>
          </a:p>
        </p:txBody>
      </p:sp>
      <p:sp>
        <p:nvSpPr>
          <p:cNvPr id="6" name="32-конечная звезда 5"/>
          <p:cNvSpPr/>
          <p:nvPr/>
        </p:nvSpPr>
        <p:spPr>
          <a:xfrm>
            <a:off x="6948264" y="5054047"/>
            <a:ext cx="1692188" cy="1210738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FF"/>
                </a:solidFill>
              </a:rPr>
              <a:t>52%</a:t>
            </a:r>
            <a:endParaRPr lang="ru-RU" sz="2400" b="1" dirty="0">
              <a:solidFill>
                <a:srgbClr val="3366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D69F8-1A0F-4DF3-8E07-0BD54D4AF50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1026" name="Picture 2" descr="D:\YalinaL\Downloads\platnye-detskie-sady-v-maykope-57175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980728"/>
            <a:ext cx="392443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2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59 1.48148E-6 L 1.66667E-6 1.48148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DDDDDD"/>
              </a:solidFill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79388" y="857232"/>
            <a:ext cx="8785225" cy="7143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-71470" y="-71462"/>
            <a:ext cx="9358346" cy="97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000" b="1" dirty="0">
                <a:solidFill>
                  <a:srgbClr val="F90101"/>
                </a:solidFill>
              </a:rPr>
              <a:t>Развитие жилищно-коммунального и дорожного хозяйства </a:t>
            </a:r>
            <a:endParaRPr lang="ru-RU" sz="2000" b="1" dirty="0" smtClean="0">
              <a:solidFill>
                <a:srgbClr val="F90101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90101"/>
                </a:solidFill>
              </a:rPr>
              <a:t>в </a:t>
            </a:r>
            <a:r>
              <a:rPr lang="ru-RU" sz="2000" b="1" dirty="0">
                <a:solidFill>
                  <a:srgbClr val="F90101"/>
                </a:solidFill>
              </a:rPr>
              <a:t>муниципальном образовании «Город Майкоп</a:t>
            </a:r>
            <a:r>
              <a:rPr lang="ru-RU" sz="2000" b="1" dirty="0" smtClean="0">
                <a:solidFill>
                  <a:srgbClr val="F90101"/>
                </a:solidFill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5" y="4257092"/>
            <a:ext cx="8850024" cy="2376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Объем финансирования на 2017 год 412 млн. руб.</a:t>
            </a:r>
          </a:p>
          <a:p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основные мероприятия:</a:t>
            </a:r>
          </a:p>
          <a:p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благоустройство территории города;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зеленение;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содержание 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уборка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территории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города;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уличное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освещение;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ремонт и техническое обслуживание электросетей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3038" indent="-173038">
              <a:buFont typeface="Wingdings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капитальные и текущие ремонты улично-дорожной сети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города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4734" y="1088740"/>
            <a:ext cx="52192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Обеспечение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эффективной и бесперебойной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работы объектов жилищно-коммунальной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дорожной инфраструктуры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города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4426" y="2096852"/>
            <a:ext cx="503987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/>
            <a:r>
              <a:rPr lang="ru-RU" sz="16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Развитие, модернизация и капитальный ремонт объектов жилищно-коммунальной и дорожной инфраструктуры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города.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2. 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Поддержание чистоты и порядка в городе.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Выполнение комплексного благоустройства территории города для комфортного проживания населения.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D69F8-1A0F-4DF3-8E07-0BD54D4AF5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44108" y="4599130"/>
            <a:ext cx="3290664" cy="1692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Дорожный фонд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 173,6 млн. руб.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D:\YalinaL\Downloads\image1426961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64" y="1189456"/>
            <a:ext cx="38100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59 1.48148E-6 L 1.66667E-6 1.48148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7596188" y="3429000"/>
            <a:ext cx="1444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2" name="Text Box 35"/>
          <p:cNvSpPr txBox="1">
            <a:spLocks noChangeArrowheads="1"/>
          </p:cNvSpPr>
          <p:nvPr/>
        </p:nvSpPr>
        <p:spPr bwMode="auto">
          <a:xfrm>
            <a:off x="7506200" y="1377727"/>
            <a:ext cx="1619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3635"/>
                </a:solidFill>
                <a:latin typeface="Times New Roman" pitchFamily="18" charset="0"/>
                <a:cs typeface="Arial" charset="0"/>
              </a:rPr>
              <a:t>млн. рубле</a:t>
            </a:r>
            <a:endParaRPr lang="ru-RU" sz="2000" b="1" dirty="0">
              <a:solidFill>
                <a:srgbClr val="003635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53" name="Text Box 30"/>
          <p:cNvSpPr txBox="1">
            <a:spLocks noChangeArrowheads="1"/>
          </p:cNvSpPr>
          <p:nvPr/>
        </p:nvSpPr>
        <p:spPr bwMode="auto">
          <a:xfrm>
            <a:off x="8604572" y="624245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8064A2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1</a:t>
            </a:r>
            <a:endParaRPr lang="ru-RU" b="1" dirty="0">
              <a:solidFill>
                <a:srgbClr val="8064A2">
                  <a:lumMod val="75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113" y="241396"/>
            <a:ext cx="847472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635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003635"/>
                </a:solidFill>
                <a:latin typeface="Times New Roman" pitchFamily="18" charset="0"/>
                <a:cs typeface="Times New Roman" pitchFamily="18" charset="0"/>
              </a:rPr>
              <a:t>ЕФИЦИТ</a:t>
            </a:r>
            <a:endParaRPr lang="ru-RU" sz="2400" b="1" dirty="0">
              <a:solidFill>
                <a:srgbClr val="003635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3635"/>
                </a:solidFill>
                <a:latin typeface="Times New Roman" pitchFamily="18" charset="0"/>
                <a:cs typeface="Times New Roman" pitchFamily="18" charset="0"/>
              </a:rPr>
              <a:t>МЕСТНОГО БЮДЖЕТА </a:t>
            </a:r>
            <a:r>
              <a:rPr lang="ru-RU" sz="2400" b="1" dirty="0" smtClean="0">
                <a:solidFill>
                  <a:srgbClr val="003635"/>
                </a:solidFill>
                <a:latin typeface="Times New Roman" pitchFamily="18" charset="0"/>
                <a:cs typeface="Times New Roman" pitchFamily="18" charset="0"/>
              </a:rPr>
              <a:t>НА 2017-2019 ГОДЫ</a:t>
            </a:r>
            <a:endParaRPr lang="ru-RU" sz="2400" b="1" dirty="0">
              <a:solidFill>
                <a:srgbClr val="0036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Содержимое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3232547"/>
              </p:ext>
            </p:extLst>
          </p:nvPr>
        </p:nvGraphicFramePr>
        <p:xfrm>
          <a:off x="647563" y="1150640"/>
          <a:ext cx="8164757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3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1619672" y="1808820"/>
            <a:ext cx="6192688" cy="302433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000" b="1" dirty="0" smtClean="0">
                <a:ln w="11430"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Arial" charset="0"/>
              </a:rPr>
              <a:t>СПАСИБО </a:t>
            </a:r>
            <a:br>
              <a:rPr lang="ru-RU" sz="6000" b="1" dirty="0" smtClean="0">
                <a:ln w="11430"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6000" b="1" dirty="0" smtClean="0">
                <a:ln w="11430"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Arial" charset="0"/>
              </a:rPr>
              <a:t>ЗА ВНИМАНИЕ 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7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9772" y="2960948"/>
            <a:ext cx="2016224" cy="3327586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52020" y="2960948"/>
            <a:ext cx="2016224" cy="3327140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84268" y="2960948"/>
            <a:ext cx="1944216" cy="3327140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2960948"/>
            <a:ext cx="1872208" cy="3327140"/>
          </a:xfrm>
          <a:prstGeom prst="rect">
            <a:avLst/>
          </a:prstGeom>
          <a:solidFill>
            <a:srgbClr val="CCCC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4059" y="545231"/>
            <a:ext cx="7344816" cy="1152128"/>
          </a:xfrm>
          <a:prstGeom prst="roundRect">
            <a:avLst>
              <a:gd name="adj" fmla="val 3180"/>
            </a:avLst>
          </a:prstGeom>
          <a:solidFill>
            <a:srgbClr val="0000FF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</a:t>
            </a:r>
            <a:r>
              <a:rPr lang="ru-RU" sz="2400" b="1" spc="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540" y="4437112"/>
            <a:ext cx="1872208" cy="1685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</a:rPr>
              <a:t>Бюджетном послании Президента Российской Федерации</a:t>
            </a:r>
            <a:endParaRPr lang="ru-RU" sz="1800" b="1" dirty="0">
              <a:solidFill>
                <a:schemeClr val="tx1"/>
              </a:solidFill>
              <a:hlinkClick r:id="rId2"/>
            </a:endParaRPr>
          </a:p>
          <a:p>
            <a:pPr>
              <a:defRPr/>
            </a:pP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9772" y="4113646"/>
            <a:ext cx="2016695" cy="200939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Постановлении «Об основных направлениях бюджетной и налоговой политики МО «Город Майкоп»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4028" y="4437112"/>
            <a:ext cx="1908212" cy="1685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Прогнозе социально-экономического развития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2260" y="4437112"/>
            <a:ext cx="2052228" cy="1685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algn="ctr">
              <a:defRPr sz="140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Муниципальных программах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7433" name="Заголовок 1"/>
          <p:cNvSpPr txBox="1">
            <a:spLocks/>
          </p:cNvSpPr>
          <p:nvPr/>
        </p:nvSpPr>
        <p:spPr bwMode="auto">
          <a:xfrm>
            <a:off x="1079612" y="3104964"/>
            <a:ext cx="7477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434" name="Заголовок 1"/>
          <p:cNvSpPr txBox="1">
            <a:spLocks/>
          </p:cNvSpPr>
          <p:nvPr/>
        </p:nvSpPr>
        <p:spPr bwMode="auto">
          <a:xfrm>
            <a:off x="3275856" y="3140968"/>
            <a:ext cx="7921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435" name="Заголовок 1"/>
          <p:cNvSpPr txBox="1">
            <a:spLocks/>
          </p:cNvSpPr>
          <p:nvPr/>
        </p:nvSpPr>
        <p:spPr bwMode="auto">
          <a:xfrm>
            <a:off x="5436096" y="3140968"/>
            <a:ext cx="792162" cy="97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436" name="Заголовок 1"/>
          <p:cNvSpPr txBox="1">
            <a:spLocks/>
          </p:cNvSpPr>
          <p:nvPr/>
        </p:nvSpPr>
        <p:spPr bwMode="auto">
          <a:xfrm>
            <a:off x="7524328" y="3140968"/>
            <a:ext cx="7921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ДОХОДОВ  </a:t>
            </a:r>
            <a:b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БЮДЖЕТА НА 2017 ГОД, млн. рублей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250" y="6597650"/>
            <a:ext cx="5397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2E1B16-8F6E-452D-AAB8-3F403225B060}" type="slidenum">
              <a:rPr lang="ru-RU" sz="1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0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011263"/>
              </p:ext>
            </p:extLst>
          </p:nvPr>
        </p:nvGraphicFramePr>
        <p:xfrm>
          <a:off x="231775" y="1201738"/>
          <a:ext cx="8682038" cy="541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73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2070261"/>
              </p:ext>
            </p:extLst>
          </p:nvPr>
        </p:nvGraphicFramePr>
        <p:xfrm>
          <a:off x="179512" y="476672"/>
          <a:ext cx="89644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41805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налога на доходы физических лиц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млн.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781804"/>
              </p:ext>
            </p:extLst>
          </p:nvPr>
        </p:nvGraphicFramePr>
        <p:xfrm>
          <a:off x="179512" y="3645024"/>
          <a:ext cx="88569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5436096" y="5085184"/>
            <a:ext cx="612068" cy="61206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203848" y="5049180"/>
            <a:ext cx="576064" cy="684076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0651" y="4413391"/>
            <a:ext cx="169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Arial Black" pitchFamily="34" charset="0"/>
              </a:rPr>
              <a:t>+ 16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7724" y="4356514"/>
            <a:ext cx="15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Arial Black" pitchFamily="34" charset="0"/>
              </a:rPr>
              <a:t>+ 20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48" y="116632"/>
            <a:ext cx="8229600" cy="490066"/>
          </a:xfrm>
        </p:spPr>
        <p:txBody>
          <a:bodyPr>
            <a:noAutofit/>
          </a:bodyPr>
          <a:lstStyle/>
          <a:p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по налогам на совокупный доход, </a:t>
            </a: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млн. рублей </a:t>
            </a:r>
            <a:endParaRPr lang="ru-RU" sz="1800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503549" y="692696"/>
            <a:ext cx="8297974" cy="1252937"/>
            <a:chOff x="2904581" y="980728"/>
            <a:chExt cx="2963562" cy="1152128"/>
          </a:xfrm>
          <a:blipFill>
            <a:blip r:embed="rId2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" name="Shape 7"/>
            <p:cNvSpPr/>
            <p:nvPr/>
          </p:nvSpPr>
          <p:spPr>
            <a:xfrm>
              <a:off x="2987823" y="980728"/>
              <a:ext cx="2880320" cy="1152128"/>
            </a:xfrm>
            <a:prstGeom prst="leftRightRibbon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996633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2904581" y="1227613"/>
              <a:ext cx="1594462" cy="564542"/>
            </a:xfrm>
            <a:custGeom>
              <a:avLst/>
              <a:gdLst>
                <a:gd name="connsiteX0" fmla="*/ 0 w 950505"/>
                <a:gd name="connsiteY0" fmla="*/ 0 h 564542"/>
                <a:gd name="connsiteX1" fmla="*/ 950505 w 950505"/>
                <a:gd name="connsiteY1" fmla="*/ 0 h 564542"/>
                <a:gd name="connsiteX2" fmla="*/ 950505 w 950505"/>
                <a:gd name="connsiteY2" fmla="*/ 564542 h 564542"/>
                <a:gd name="connsiteX3" fmla="*/ 0 w 950505"/>
                <a:gd name="connsiteY3" fmla="*/ 564542 h 564542"/>
                <a:gd name="connsiteX4" fmla="*/ 0 w 950505"/>
                <a:gd name="connsiteY4" fmla="*/ 0 h 5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505" h="564542">
                  <a:moveTo>
                    <a:pt x="0" y="0"/>
                  </a:moveTo>
                  <a:lnTo>
                    <a:pt x="950505" y="0"/>
                  </a:lnTo>
                  <a:lnTo>
                    <a:pt x="950505" y="564542"/>
                  </a:lnTo>
                  <a:lnTo>
                    <a:pt x="0" y="5645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2456" rIns="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rgbClr val="0000FF"/>
                  </a:solidFill>
                  <a:latin typeface="Arial Black" pitchFamily="34" charset="0"/>
                </a:rPr>
                <a:t>Применение индекса дефлятора по УСН - 1,061</a:t>
              </a:r>
              <a:endParaRPr lang="ru-RU" sz="1300" kern="1200" dirty="0">
                <a:solidFill>
                  <a:srgbClr val="0000FF"/>
                </a:solidFill>
                <a:latin typeface="Arial Black" pitchFamily="34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427983" y="1366690"/>
              <a:ext cx="1123324" cy="564542"/>
            </a:xfrm>
            <a:custGeom>
              <a:avLst/>
              <a:gdLst>
                <a:gd name="connsiteX0" fmla="*/ 0 w 1123324"/>
                <a:gd name="connsiteY0" fmla="*/ 0 h 564542"/>
                <a:gd name="connsiteX1" fmla="*/ 1123324 w 1123324"/>
                <a:gd name="connsiteY1" fmla="*/ 0 h 564542"/>
                <a:gd name="connsiteX2" fmla="*/ 1123324 w 1123324"/>
                <a:gd name="connsiteY2" fmla="*/ 564542 h 564542"/>
                <a:gd name="connsiteX3" fmla="*/ 0 w 1123324"/>
                <a:gd name="connsiteY3" fmla="*/ 564542 h 564542"/>
                <a:gd name="connsiteX4" fmla="*/ 0 w 1123324"/>
                <a:gd name="connsiteY4" fmla="*/ 0 h 5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324" h="564542">
                  <a:moveTo>
                    <a:pt x="0" y="0"/>
                  </a:moveTo>
                  <a:lnTo>
                    <a:pt x="1123324" y="0"/>
                  </a:lnTo>
                  <a:lnTo>
                    <a:pt x="1123324" y="564542"/>
                  </a:lnTo>
                  <a:lnTo>
                    <a:pt x="0" y="5645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2456" rIns="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rgbClr val="0000FF"/>
                  </a:solidFill>
                  <a:latin typeface="Arial Black" pitchFamily="34" charset="0"/>
                </a:rPr>
                <a:t>Рост К1 по ЕНВД на 5,17%</a:t>
              </a:r>
              <a:endParaRPr lang="ru-RU" sz="1300" kern="1200" dirty="0">
                <a:solidFill>
                  <a:srgbClr val="0000FF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103552"/>
              </p:ext>
            </p:extLst>
          </p:nvPr>
        </p:nvGraphicFramePr>
        <p:xfrm>
          <a:off x="251520" y="1945633"/>
          <a:ext cx="8550002" cy="465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"/>
          <p:cNvSpPr txBox="1"/>
          <p:nvPr/>
        </p:nvSpPr>
        <p:spPr>
          <a:xfrm rot="20461826">
            <a:off x="2136423" y="4585357"/>
            <a:ext cx="907064" cy="3450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solidFill>
                  <a:srgbClr val="0000FF"/>
                </a:solidFill>
                <a:latin typeface="Arial Black" pitchFamily="34" charset="0"/>
              </a:rPr>
              <a:t>+17</a:t>
            </a:r>
            <a:endParaRPr lang="ru-RU" sz="15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-7921388" y="764704"/>
            <a:ext cx="8219256" cy="5397463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636"/>
            <a:ext cx="9000492" cy="3460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неналоговых доходов бюджета на 2017 год, </a:t>
            </a: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млн.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931569"/>
              </p:ext>
            </p:extLst>
          </p:nvPr>
        </p:nvGraphicFramePr>
        <p:xfrm>
          <a:off x="259827" y="4293096"/>
          <a:ext cx="846094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Группа 15"/>
          <p:cNvGrpSpPr/>
          <p:nvPr/>
        </p:nvGrpSpPr>
        <p:grpSpPr>
          <a:xfrm>
            <a:off x="586632" y="569634"/>
            <a:ext cx="8134135" cy="2668598"/>
            <a:chOff x="2195735" y="1196752"/>
            <a:chExt cx="4850631" cy="213498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2195735" y="1196752"/>
              <a:ext cx="4850631" cy="2134985"/>
              <a:chOff x="4283967" y="1922547"/>
              <a:chExt cx="4850631" cy="2304448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4283967" y="1922547"/>
                <a:ext cx="4850631" cy="2304448"/>
                <a:chOff x="5080544" y="2299607"/>
                <a:chExt cx="3591931" cy="2304448"/>
              </a:xfrm>
            </p:grpSpPr>
            <p:sp>
              <p:nvSpPr>
                <p:cNvPr id="7" name="Полилиния 6"/>
                <p:cNvSpPr/>
                <p:nvPr/>
              </p:nvSpPr>
              <p:spPr>
                <a:xfrm>
                  <a:off x="5714773" y="3445045"/>
                  <a:ext cx="1979781" cy="1159010"/>
                </a:xfrm>
                <a:custGeom>
                  <a:avLst/>
                  <a:gdLst>
                    <a:gd name="connsiteX0" fmla="*/ 0 w 2448267"/>
                    <a:gd name="connsiteY0" fmla="*/ 1155569 h 2311138"/>
                    <a:gd name="connsiteX1" fmla="*/ 383830 w 2448267"/>
                    <a:gd name="connsiteY1" fmla="*/ 315264 h 2311138"/>
                    <a:gd name="connsiteX2" fmla="*/ 1224136 w 2448267"/>
                    <a:gd name="connsiteY2" fmla="*/ 1 h 2311138"/>
                    <a:gd name="connsiteX3" fmla="*/ 2064441 w 2448267"/>
                    <a:gd name="connsiteY3" fmla="*/ 315266 h 2311138"/>
                    <a:gd name="connsiteX4" fmla="*/ 2448269 w 2448267"/>
                    <a:gd name="connsiteY4" fmla="*/ 1155572 h 2311138"/>
                    <a:gd name="connsiteX5" fmla="*/ 2064440 w 2448267"/>
                    <a:gd name="connsiteY5" fmla="*/ 1995877 h 2311138"/>
                    <a:gd name="connsiteX6" fmla="*/ 1224135 w 2448267"/>
                    <a:gd name="connsiteY6" fmla="*/ 2311141 h 2311138"/>
                    <a:gd name="connsiteX7" fmla="*/ 383830 w 2448267"/>
                    <a:gd name="connsiteY7" fmla="*/ 1995876 h 2311138"/>
                    <a:gd name="connsiteX8" fmla="*/ 2 w 2448267"/>
                    <a:gd name="connsiteY8" fmla="*/ 1155570 h 2311138"/>
                    <a:gd name="connsiteX9" fmla="*/ 0 w 2448267"/>
                    <a:gd name="connsiteY9" fmla="*/ 1155569 h 2311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48267" h="2311138">
                      <a:moveTo>
                        <a:pt x="0" y="1155569"/>
                      </a:moveTo>
                      <a:cubicBezTo>
                        <a:pt x="0" y="837542"/>
                        <a:pt x="138846" y="533573"/>
                        <a:pt x="383830" y="315264"/>
                      </a:cubicBezTo>
                      <a:cubicBezTo>
                        <a:pt x="611044" y="112791"/>
                        <a:pt x="911676" y="1"/>
                        <a:pt x="1224136" y="1"/>
                      </a:cubicBezTo>
                      <a:cubicBezTo>
                        <a:pt x="1536595" y="1"/>
                        <a:pt x="1837227" y="112792"/>
                        <a:pt x="2064441" y="315266"/>
                      </a:cubicBezTo>
                      <a:cubicBezTo>
                        <a:pt x="2309425" y="533575"/>
                        <a:pt x="2448269" y="837545"/>
                        <a:pt x="2448269" y="1155572"/>
                      </a:cubicBezTo>
                      <a:cubicBezTo>
                        <a:pt x="2448269" y="1473599"/>
                        <a:pt x="2309424" y="1777568"/>
                        <a:pt x="2064440" y="1995877"/>
                      </a:cubicBezTo>
                      <a:cubicBezTo>
                        <a:pt x="1837226" y="2198351"/>
                        <a:pt x="1536594" y="2311141"/>
                        <a:pt x="1224135" y="2311141"/>
                      </a:cubicBezTo>
                      <a:cubicBezTo>
                        <a:pt x="911676" y="2311141"/>
                        <a:pt x="611044" y="2198350"/>
                        <a:pt x="383830" y="1995876"/>
                      </a:cubicBezTo>
                      <a:cubicBezTo>
                        <a:pt x="138846" y="1777567"/>
                        <a:pt x="1" y="1473597"/>
                        <a:pt x="2" y="1155570"/>
                      </a:cubicBezTo>
                      <a:cubicBezTo>
                        <a:pt x="1" y="1155570"/>
                        <a:pt x="1" y="1155569"/>
                        <a:pt x="0" y="1155569"/>
                      </a:cubicBezTo>
                      <a:close/>
                    </a:path>
                  </a:pathLst>
                </a:custGeom>
                <a:solidFill>
                  <a:srgbClr val="FE4444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88386" tIns="368303" rIns="388386" bIns="368303" numCol="1" spcCol="1270" anchor="ctr" anchorCtr="0">
                  <a:noAutofit/>
                </a:bodyPr>
                <a:lstStyle/>
                <a:p>
                  <a:pPr lvl="0" algn="ctr" defTabSz="2089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2400" kern="1200" dirty="0" smtClean="0">
                      <a:solidFill>
                        <a:schemeClr val="bg1"/>
                      </a:solidFill>
                      <a:latin typeface="Arial Black" pitchFamily="34" charset="0"/>
                    </a:rPr>
                    <a:t>129</a:t>
                  </a:r>
                </a:p>
                <a:p>
                  <a:pPr lvl="0" algn="ctr" defTabSz="2089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2400" kern="1200" dirty="0" smtClean="0">
                      <a:solidFill>
                        <a:schemeClr val="bg1"/>
                      </a:solidFill>
                      <a:latin typeface="Arial Black" pitchFamily="34" charset="0"/>
                    </a:rPr>
                    <a:t>млн. рублей</a:t>
                  </a:r>
                  <a:endParaRPr lang="ru-RU" sz="2400" kern="1200" dirty="0">
                    <a:solidFill>
                      <a:schemeClr val="bg1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9" name="Полилиния 8"/>
                <p:cNvSpPr/>
                <p:nvPr/>
              </p:nvSpPr>
              <p:spPr>
                <a:xfrm>
                  <a:off x="5080544" y="2439519"/>
                  <a:ext cx="1617703" cy="677313"/>
                </a:xfrm>
                <a:custGeom>
                  <a:avLst/>
                  <a:gdLst>
                    <a:gd name="connsiteX0" fmla="*/ 0 w 1036375"/>
                    <a:gd name="connsiteY0" fmla="*/ 82910 h 829100"/>
                    <a:gd name="connsiteX1" fmla="*/ 24284 w 1036375"/>
                    <a:gd name="connsiteY1" fmla="*/ 24284 h 829100"/>
                    <a:gd name="connsiteX2" fmla="*/ 82910 w 1036375"/>
                    <a:gd name="connsiteY2" fmla="*/ 0 h 829100"/>
                    <a:gd name="connsiteX3" fmla="*/ 953465 w 1036375"/>
                    <a:gd name="connsiteY3" fmla="*/ 0 h 829100"/>
                    <a:gd name="connsiteX4" fmla="*/ 1012091 w 1036375"/>
                    <a:gd name="connsiteY4" fmla="*/ 24284 h 829100"/>
                    <a:gd name="connsiteX5" fmla="*/ 1036375 w 1036375"/>
                    <a:gd name="connsiteY5" fmla="*/ 82910 h 829100"/>
                    <a:gd name="connsiteX6" fmla="*/ 1036375 w 1036375"/>
                    <a:gd name="connsiteY6" fmla="*/ 746190 h 829100"/>
                    <a:gd name="connsiteX7" fmla="*/ 1012091 w 1036375"/>
                    <a:gd name="connsiteY7" fmla="*/ 804816 h 829100"/>
                    <a:gd name="connsiteX8" fmla="*/ 953465 w 1036375"/>
                    <a:gd name="connsiteY8" fmla="*/ 829100 h 829100"/>
                    <a:gd name="connsiteX9" fmla="*/ 82910 w 1036375"/>
                    <a:gd name="connsiteY9" fmla="*/ 829100 h 829100"/>
                    <a:gd name="connsiteX10" fmla="*/ 24284 w 1036375"/>
                    <a:gd name="connsiteY10" fmla="*/ 804816 h 829100"/>
                    <a:gd name="connsiteX11" fmla="*/ 0 w 1036375"/>
                    <a:gd name="connsiteY11" fmla="*/ 746190 h 829100"/>
                    <a:gd name="connsiteX12" fmla="*/ 0 w 1036375"/>
                    <a:gd name="connsiteY12" fmla="*/ 82910 h 82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36375" h="829100">
                      <a:moveTo>
                        <a:pt x="0" y="82910"/>
                      </a:moveTo>
                      <a:cubicBezTo>
                        <a:pt x="0" y="60921"/>
                        <a:pt x="8735" y="39832"/>
                        <a:pt x="24284" y="24284"/>
                      </a:cubicBezTo>
                      <a:cubicBezTo>
                        <a:pt x="39833" y="8735"/>
                        <a:pt x="60921" y="0"/>
                        <a:pt x="82910" y="0"/>
                      </a:cubicBezTo>
                      <a:lnTo>
                        <a:pt x="953465" y="0"/>
                      </a:lnTo>
                      <a:cubicBezTo>
                        <a:pt x="975454" y="0"/>
                        <a:pt x="996543" y="8735"/>
                        <a:pt x="1012091" y="24284"/>
                      </a:cubicBezTo>
                      <a:cubicBezTo>
                        <a:pt x="1027640" y="39833"/>
                        <a:pt x="1036375" y="60921"/>
                        <a:pt x="1036375" y="82910"/>
                      </a:cubicBezTo>
                      <a:lnTo>
                        <a:pt x="1036375" y="746190"/>
                      </a:lnTo>
                      <a:cubicBezTo>
                        <a:pt x="1036375" y="768179"/>
                        <a:pt x="1027640" y="789268"/>
                        <a:pt x="1012091" y="804816"/>
                      </a:cubicBezTo>
                      <a:cubicBezTo>
                        <a:pt x="996542" y="820365"/>
                        <a:pt x="975454" y="829100"/>
                        <a:pt x="953465" y="829100"/>
                      </a:cubicBezTo>
                      <a:lnTo>
                        <a:pt x="82910" y="829100"/>
                      </a:lnTo>
                      <a:cubicBezTo>
                        <a:pt x="60921" y="829100"/>
                        <a:pt x="39832" y="820365"/>
                        <a:pt x="24284" y="804816"/>
                      </a:cubicBezTo>
                      <a:cubicBezTo>
                        <a:pt x="8735" y="789267"/>
                        <a:pt x="0" y="768179"/>
                        <a:pt x="0" y="746190"/>
                      </a:cubicBezTo>
                      <a:lnTo>
                        <a:pt x="0" y="8291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71909" tIns="71909" rIns="71909" bIns="71909" numCol="1" spcCol="1270" anchor="ctr" anchorCtr="0">
                  <a:noAutofit/>
                </a:bodyPr>
                <a:lstStyle/>
                <a:p>
                  <a:pPr lvl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400" kern="1200" dirty="0" smtClean="0">
                      <a:solidFill>
                        <a:schemeClr val="tx1"/>
                      </a:solidFill>
                      <a:latin typeface="Arial Black" pitchFamily="34" charset="0"/>
                    </a:rPr>
                    <a:t>Доходы, получаемые в виде арендной платы за земельные участки, расположенные в границах городских округов </a:t>
                  </a:r>
                  <a:endParaRPr lang="ru-RU" sz="1400" kern="1200" dirty="0">
                    <a:solidFill>
                      <a:schemeClr val="tx1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0" name="Стрелка влево 9"/>
                <p:cNvSpPr/>
                <p:nvPr/>
              </p:nvSpPr>
              <p:spPr>
                <a:xfrm rot="13359738">
                  <a:off x="5743226" y="3091541"/>
                  <a:ext cx="428479" cy="613320"/>
                </a:xfrm>
                <a:prstGeom prst="leftArrow">
                  <a:avLst>
                    <a:gd name="adj1" fmla="val 60000"/>
                    <a:gd name="adj2" fmla="val 50000"/>
                  </a:avLst>
                </a:prstGeom>
                <a:solidFill>
                  <a:srgbClr val="FE4444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ru-RU" sz="1200" dirty="0"/>
                </a:p>
              </p:txBody>
            </p:sp>
            <p:sp>
              <p:nvSpPr>
                <p:cNvPr id="11" name="Полилиния 10"/>
                <p:cNvSpPr/>
                <p:nvPr/>
              </p:nvSpPr>
              <p:spPr>
                <a:xfrm>
                  <a:off x="6900439" y="2299607"/>
                  <a:ext cx="1546688" cy="761732"/>
                </a:xfrm>
                <a:custGeom>
                  <a:avLst/>
                  <a:gdLst>
                    <a:gd name="connsiteX0" fmla="*/ 0 w 1036375"/>
                    <a:gd name="connsiteY0" fmla="*/ 82910 h 829100"/>
                    <a:gd name="connsiteX1" fmla="*/ 24284 w 1036375"/>
                    <a:gd name="connsiteY1" fmla="*/ 24284 h 829100"/>
                    <a:gd name="connsiteX2" fmla="*/ 82910 w 1036375"/>
                    <a:gd name="connsiteY2" fmla="*/ 0 h 829100"/>
                    <a:gd name="connsiteX3" fmla="*/ 953465 w 1036375"/>
                    <a:gd name="connsiteY3" fmla="*/ 0 h 829100"/>
                    <a:gd name="connsiteX4" fmla="*/ 1012091 w 1036375"/>
                    <a:gd name="connsiteY4" fmla="*/ 24284 h 829100"/>
                    <a:gd name="connsiteX5" fmla="*/ 1036375 w 1036375"/>
                    <a:gd name="connsiteY5" fmla="*/ 82910 h 829100"/>
                    <a:gd name="connsiteX6" fmla="*/ 1036375 w 1036375"/>
                    <a:gd name="connsiteY6" fmla="*/ 746190 h 829100"/>
                    <a:gd name="connsiteX7" fmla="*/ 1012091 w 1036375"/>
                    <a:gd name="connsiteY7" fmla="*/ 804816 h 829100"/>
                    <a:gd name="connsiteX8" fmla="*/ 953465 w 1036375"/>
                    <a:gd name="connsiteY8" fmla="*/ 829100 h 829100"/>
                    <a:gd name="connsiteX9" fmla="*/ 82910 w 1036375"/>
                    <a:gd name="connsiteY9" fmla="*/ 829100 h 829100"/>
                    <a:gd name="connsiteX10" fmla="*/ 24284 w 1036375"/>
                    <a:gd name="connsiteY10" fmla="*/ 804816 h 829100"/>
                    <a:gd name="connsiteX11" fmla="*/ 0 w 1036375"/>
                    <a:gd name="connsiteY11" fmla="*/ 746190 h 829100"/>
                    <a:gd name="connsiteX12" fmla="*/ 0 w 1036375"/>
                    <a:gd name="connsiteY12" fmla="*/ 82910 h 82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36375" h="829100">
                      <a:moveTo>
                        <a:pt x="0" y="82910"/>
                      </a:moveTo>
                      <a:cubicBezTo>
                        <a:pt x="0" y="60921"/>
                        <a:pt x="8735" y="39832"/>
                        <a:pt x="24284" y="24284"/>
                      </a:cubicBezTo>
                      <a:cubicBezTo>
                        <a:pt x="39833" y="8735"/>
                        <a:pt x="60921" y="0"/>
                        <a:pt x="82910" y="0"/>
                      </a:cubicBezTo>
                      <a:lnTo>
                        <a:pt x="953465" y="0"/>
                      </a:lnTo>
                      <a:cubicBezTo>
                        <a:pt x="975454" y="0"/>
                        <a:pt x="996543" y="8735"/>
                        <a:pt x="1012091" y="24284"/>
                      </a:cubicBezTo>
                      <a:cubicBezTo>
                        <a:pt x="1027640" y="39833"/>
                        <a:pt x="1036375" y="60921"/>
                        <a:pt x="1036375" y="82910"/>
                      </a:cubicBezTo>
                      <a:lnTo>
                        <a:pt x="1036375" y="746190"/>
                      </a:lnTo>
                      <a:cubicBezTo>
                        <a:pt x="1036375" y="768179"/>
                        <a:pt x="1027640" y="789268"/>
                        <a:pt x="1012091" y="804816"/>
                      </a:cubicBezTo>
                      <a:cubicBezTo>
                        <a:pt x="996542" y="820365"/>
                        <a:pt x="975454" y="829100"/>
                        <a:pt x="953465" y="829100"/>
                      </a:cubicBezTo>
                      <a:lnTo>
                        <a:pt x="82910" y="829100"/>
                      </a:lnTo>
                      <a:cubicBezTo>
                        <a:pt x="60921" y="829100"/>
                        <a:pt x="39832" y="820365"/>
                        <a:pt x="24284" y="804816"/>
                      </a:cubicBezTo>
                      <a:cubicBezTo>
                        <a:pt x="8735" y="789267"/>
                        <a:pt x="0" y="768179"/>
                        <a:pt x="0" y="746190"/>
                      </a:cubicBezTo>
                      <a:lnTo>
                        <a:pt x="0" y="8291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71909" tIns="71909" rIns="71909" bIns="71909" numCol="1" spcCol="1270" anchor="ctr" anchorCtr="0">
                  <a:noAutofit/>
                </a:bodyPr>
                <a:lstStyle/>
                <a:p>
                  <a:pPr lvl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2500" kern="1200"/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>
                  <a:off x="7782135" y="3316219"/>
                  <a:ext cx="890340" cy="471680"/>
                </a:xfrm>
                <a:custGeom>
                  <a:avLst/>
                  <a:gdLst>
                    <a:gd name="connsiteX0" fmla="*/ 0 w 1036375"/>
                    <a:gd name="connsiteY0" fmla="*/ 82910 h 829100"/>
                    <a:gd name="connsiteX1" fmla="*/ 24284 w 1036375"/>
                    <a:gd name="connsiteY1" fmla="*/ 24284 h 829100"/>
                    <a:gd name="connsiteX2" fmla="*/ 82910 w 1036375"/>
                    <a:gd name="connsiteY2" fmla="*/ 0 h 829100"/>
                    <a:gd name="connsiteX3" fmla="*/ 953465 w 1036375"/>
                    <a:gd name="connsiteY3" fmla="*/ 0 h 829100"/>
                    <a:gd name="connsiteX4" fmla="*/ 1012091 w 1036375"/>
                    <a:gd name="connsiteY4" fmla="*/ 24284 h 829100"/>
                    <a:gd name="connsiteX5" fmla="*/ 1036375 w 1036375"/>
                    <a:gd name="connsiteY5" fmla="*/ 82910 h 829100"/>
                    <a:gd name="connsiteX6" fmla="*/ 1036375 w 1036375"/>
                    <a:gd name="connsiteY6" fmla="*/ 746190 h 829100"/>
                    <a:gd name="connsiteX7" fmla="*/ 1012091 w 1036375"/>
                    <a:gd name="connsiteY7" fmla="*/ 804816 h 829100"/>
                    <a:gd name="connsiteX8" fmla="*/ 953465 w 1036375"/>
                    <a:gd name="connsiteY8" fmla="*/ 829100 h 829100"/>
                    <a:gd name="connsiteX9" fmla="*/ 82910 w 1036375"/>
                    <a:gd name="connsiteY9" fmla="*/ 829100 h 829100"/>
                    <a:gd name="connsiteX10" fmla="*/ 24284 w 1036375"/>
                    <a:gd name="connsiteY10" fmla="*/ 804816 h 829100"/>
                    <a:gd name="connsiteX11" fmla="*/ 0 w 1036375"/>
                    <a:gd name="connsiteY11" fmla="*/ 746190 h 829100"/>
                    <a:gd name="connsiteX12" fmla="*/ 0 w 1036375"/>
                    <a:gd name="connsiteY12" fmla="*/ 82910 h 829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36375" h="829100">
                      <a:moveTo>
                        <a:pt x="0" y="82910"/>
                      </a:moveTo>
                      <a:cubicBezTo>
                        <a:pt x="0" y="60921"/>
                        <a:pt x="8735" y="39832"/>
                        <a:pt x="24284" y="24284"/>
                      </a:cubicBezTo>
                      <a:cubicBezTo>
                        <a:pt x="39833" y="8735"/>
                        <a:pt x="60921" y="0"/>
                        <a:pt x="82910" y="0"/>
                      </a:cubicBezTo>
                      <a:lnTo>
                        <a:pt x="953465" y="0"/>
                      </a:lnTo>
                      <a:cubicBezTo>
                        <a:pt x="975454" y="0"/>
                        <a:pt x="996543" y="8735"/>
                        <a:pt x="1012091" y="24284"/>
                      </a:cubicBezTo>
                      <a:cubicBezTo>
                        <a:pt x="1027640" y="39833"/>
                        <a:pt x="1036375" y="60921"/>
                        <a:pt x="1036375" y="82910"/>
                      </a:cubicBezTo>
                      <a:lnTo>
                        <a:pt x="1036375" y="746190"/>
                      </a:lnTo>
                      <a:cubicBezTo>
                        <a:pt x="1036375" y="768179"/>
                        <a:pt x="1027640" y="789268"/>
                        <a:pt x="1012091" y="804816"/>
                      </a:cubicBezTo>
                      <a:cubicBezTo>
                        <a:pt x="996542" y="820365"/>
                        <a:pt x="975454" y="829100"/>
                        <a:pt x="953465" y="829100"/>
                      </a:cubicBezTo>
                      <a:lnTo>
                        <a:pt x="82910" y="829100"/>
                      </a:lnTo>
                      <a:cubicBezTo>
                        <a:pt x="60921" y="829100"/>
                        <a:pt x="39832" y="820365"/>
                        <a:pt x="24284" y="804816"/>
                      </a:cubicBezTo>
                      <a:cubicBezTo>
                        <a:pt x="8735" y="789267"/>
                        <a:pt x="0" y="768179"/>
                        <a:pt x="0" y="746190"/>
                      </a:cubicBezTo>
                      <a:lnTo>
                        <a:pt x="0" y="8291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71909" tIns="71909" rIns="71909" bIns="71909" numCol="1" spcCol="1270" anchor="ctr" anchorCtr="0">
                  <a:noAutofit/>
                </a:bodyPr>
                <a:lstStyle/>
                <a:p>
                  <a:pPr lvl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2500" kern="1200"/>
                </a:p>
              </p:txBody>
            </p:sp>
          </p:grpSp>
          <p:sp>
            <p:nvSpPr>
              <p:cNvPr id="12" name="Стрелка влево 11"/>
              <p:cNvSpPr/>
              <p:nvPr/>
            </p:nvSpPr>
            <p:spPr>
              <a:xfrm rot="18805521">
                <a:off x="6636359" y="2626311"/>
                <a:ext cx="852374" cy="326708"/>
              </a:xfrm>
              <a:prstGeom prst="leftArrow">
                <a:avLst>
                  <a:gd name="adj1" fmla="val 60000"/>
                  <a:gd name="adj2" fmla="val 45043"/>
                </a:avLst>
              </a:prstGeom>
              <a:solidFill>
                <a:srgbClr val="FE4444"/>
              </a:solidFill>
              <a:ln>
                <a:solidFill>
                  <a:srgbClr val="FF000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ru-RU" sz="2400" b="1" dirty="0" smtClean="0"/>
                  <a:t>23</a:t>
                </a:r>
              </a:p>
              <a:p>
                <a:endParaRPr lang="ru-RU" sz="1200" b="1" dirty="0"/>
              </a:p>
            </p:txBody>
          </p:sp>
          <p:sp>
            <p:nvSpPr>
              <p:cNvPr id="22" name="Стрелка влево 21"/>
              <p:cNvSpPr/>
              <p:nvPr/>
            </p:nvSpPr>
            <p:spPr>
              <a:xfrm rot="20806604">
                <a:off x="7608311" y="3017389"/>
                <a:ext cx="408393" cy="504493"/>
              </a:xfrm>
              <a:prstGeom prst="leftArrow">
                <a:avLst>
                  <a:gd name="adj1" fmla="val 60000"/>
                  <a:gd name="adj2" fmla="val 45043"/>
                </a:avLst>
              </a:prstGeom>
              <a:solidFill>
                <a:srgbClr val="FE4444"/>
              </a:solidFill>
              <a:ln>
                <a:solidFill>
                  <a:srgbClr val="FF0000"/>
                </a:solidFill>
              </a:ln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ru-RU" sz="2400" b="1" dirty="0" smtClean="0"/>
                  <a:t>21</a:t>
                </a:r>
                <a:endParaRPr lang="ru-RU" sz="2400" b="1" dirty="0"/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4572000" y="1196752"/>
              <a:ext cx="2304256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latin typeface="Arial Black" pitchFamily="34" charset="0"/>
                </a:rPr>
                <a:t>Доходы от сдачи в аренду имущества, составляющего казну города  </a:t>
              </a:r>
              <a:endParaRPr lang="ru-RU" sz="1600" dirty="0">
                <a:latin typeface="Arial Black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51933" y="2257958"/>
              <a:ext cx="890117" cy="384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Arial Black" pitchFamily="34" charset="0"/>
                </a:rPr>
                <a:t>Штрафы, санкции</a:t>
              </a:r>
              <a:endParaRPr lang="ru-RU" sz="1400" dirty="0">
                <a:latin typeface="Arial Black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64088" y="48691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635359">
            <a:off x="2205290" y="155150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83296" cy="365125"/>
          </a:xfrm>
        </p:spPr>
        <p:txBody>
          <a:bodyPr/>
          <a:lstStyle/>
          <a:p>
            <a:fld id="{AA053CDE-4F7E-429C-9F7C-EB4C23D8E86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3" name="Полилиния 22"/>
          <p:cNvSpPr/>
          <p:nvPr/>
        </p:nvSpPr>
        <p:spPr>
          <a:xfrm>
            <a:off x="6715747" y="3793047"/>
            <a:ext cx="2016226" cy="642892"/>
          </a:xfrm>
          <a:custGeom>
            <a:avLst/>
            <a:gdLst>
              <a:gd name="connsiteX0" fmla="*/ 0 w 1036375"/>
              <a:gd name="connsiteY0" fmla="*/ 82910 h 829100"/>
              <a:gd name="connsiteX1" fmla="*/ 24284 w 1036375"/>
              <a:gd name="connsiteY1" fmla="*/ 24284 h 829100"/>
              <a:gd name="connsiteX2" fmla="*/ 82910 w 1036375"/>
              <a:gd name="connsiteY2" fmla="*/ 0 h 829100"/>
              <a:gd name="connsiteX3" fmla="*/ 953465 w 1036375"/>
              <a:gd name="connsiteY3" fmla="*/ 0 h 829100"/>
              <a:gd name="connsiteX4" fmla="*/ 1012091 w 1036375"/>
              <a:gd name="connsiteY4" fmla="*/ 24284 h 829100"/>
              <a:gd name="connsiteX5" fmla="*/ 1036375 w 1036375"/>
              <a:gd name="connsiteY5" fmla="*/ 82910 h 829100"/>
              <a:gd name="connsiteX6" fmla="*/ 1036375 w 1036375"/>
              <a:gd name="connsiteY6" fmla="*/ 746190 h 829100"/>
              <a:gd name="connsiteX7" fmla="*/ 1012091 w 1036375"/>
              <a:gd name="connsiteY7" fmla="*/ 804816 h 829100"/>
              <a:gd name="connsiteX8" fmla="*/ 953465 w 1036375"/>
              <a:gd name="connsiteY8" fmla="*/ 829100 h 829100"/>
              <a:gd name="connsiteX9" fmla="*/ 82910 w 1036375"/>
              <a:gd name="connsiteY9" fmla="*/ 829100 h 829100"/>
              <a:gd name="connsiteX10" fmla="*/ 24284 w 1036375"/>
              <a:gd name="connsiteY10" fmla="*/ 804816 h 829100"/>
              <a:gd name="connsiteX11" fmla="*/ 0 w 1036375"/>
              <a:gd name="connsiteY11" fmla="*/ 746190 h 829100"/>
              <a:gd name="connsiteX12" fmla="*/ 0 w 1036375"/>
              <a:gd name="connsiteY12" fmla="*/ 82910 h 82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6375" h="829100">
                <a:moveTo>
                  <a:pt x="0" y="82910"/>
                </a:moveTo>
                <a:cubicBezTo>
                  <a:pt x="0" y="60921"/>
                  <a:pt x="8735" y="39832"/>
                  <a:pt x="24284" y="24284"/>
                </a:cubicBezTo>
                <a:cubicBezTo>
                  <a:pt x="39833" y="8735"/>
                  <a:pt x="60921" y="0"/>
                  <a:pt x="82910" y="0"/>
                </a:cubicBezTo>
                <a:lnTo>
                  <a:pt x="953465" y="0"/>
                </a:lnTo>
                <a:cubicBezTo>
                  <a:pt x="975454" y="0"/>
                  <a:pt x="996543" y="8735"/>
                  <a:pt x="1012091" y="24284"/>
                </a:cubicBezTo>
                <a:cubicBezTo>
                  <a:pt x="1027640" y="39833"/>
                  <a:pt x="1036375" y="60921"/>
                  <a:pt x="1036375" y="82910"/>
                </a:cubicBezTo>
                <a:lnTo>
                  <a:pt x="1036375" y="746190"/>
                </a:lnTo>
                <a:cubicBezTo>
                  <a:pt x="1036375" y="768179"/>
                  <a:pt x="1027640" y="789268"/>
                  <a:pt x="1012091" y="804816"/>
                </a:cubicBezTo>
                <a:cubicBezTo>
                  <a:pt x="996542" y="820365"/>
                  <a:pt x="975454" y="829100"/>
                  <a:pt x="953465" y="829100"/>
                </a:cubicBezTo>
                <a:lnTo>
                  <a:pt x="82910" y="829100"/>
                </a:lnTo>
                <a:cubicBezTo>
                  <a:pt x="60921" y="829100"/>
                  <a:pt x="39832" y="820365"/>
                  <a:pt x="24284" y="804816"/>
                </a:cubicBezTo>
                <a:cubicBezTo>
                  <a:pt x="8735" y="789267"/>
                  <a:pt x="0" y="768179"/>
                  <a:pt x="0" y="746190"/>
                </a:cubicBezTo>
                <a:lnTo>
                  <a:pt x="0" y="82910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1909" tIns="71909" rIns="71909" bIns="719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/>
              <a:t>Плата за негативное воздействие на окружающую среду</a:t>
            </a:r>
            <a:endParaRPr lang="ru-RU" sz="1400" b="1" kern="1200" dirty="0"/>
          </a:p>
        </p:txBody>
      </p:sp>
      <p:sp>
        <p:nvSpPr>
          <p:cNvPr id="24" name="Стрелка влево 23"/>
          <p:cNvSpPr/>
          <p:nvPr/>
        </p:nvSpPr>
        <p:spPr>
          <a:xfrm rot="2618702">
            <a:off x="5909517" y="3085628"/>
            <a:ext cx="920119" cy="593688"/>
          </a:xfrm>
          <a:prstGeom prst="leftArrow">
            <a:avLst>
              <a:gd name="adj1" fmla="val 60000"/>
              <a:gd name="adj2" fmla="val 45043"/>
            </a:avLst>
          </a:prstGeom>
          <a:solidFill>
            <a:srgbClr val="FE4444"/>
          </a:solidFill>
          <a:ln>
            <a:solidFill>
              <a:srgbClr val="FF0000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4</a:t>
            </a:r>
          </a:p>
          <a:p>
            <a:endParaRPr lang="ru-RU" sz="1200" b="1" dirty="0"/>
          </a:p>
        </p:txBody>
      </p:sp>
      <p:sp>
        <p:nvSpPr>
          <p:cNvPr id="25" name="Полилиния 24"/>
          <p:cNvSpPr/>
          <p:nvPr/>
        </p:nvSpPr>
        <p:spPr>
          <a:xfrm>
            <a:off x="143508" y="4037983"/>
            <a:ext cx="1732227" cy="957863"/>
          </a:xfrm>
          <a:custGeom>
            <a:avLst/>
            <a:gdLst>
              <a:gd name="connsiteX0" fmla="*/ 0 w 1036375"/>
              <a:gd name="connsiteY0" fmla="*/ 82910 h 829100"/>
              <a:gd name="connsiteX1" fmla="*/ 24284 w 1036375"/>
              <a:gd name="connsiteY1" fmla="*/ 24284 h 829100"/>
              <a:gd name="connsiteX2" fmla="*/ 82910 w 1036375"/>
              <a:gd name="connsiteY2" fmla="*/ 0 h 829100"/>
              <a:gd name="connsiteX3" fmla="*/ 953465 w 1036375"/>
              <a:gd name="connsiteY3" fmla="*/ 0 h 829100"/>
              <a:gd name="connsiteX4" fmla="*/ 1012091 w 1036375"/>
              <a:gd name="connsiteY4" fmla="*/ 24284 h 829100"/>
              <a:gd name="connsiteX5" fmla="*/ 1036375 w 1036375"/>
              <a:gd name="connsiteY5" fmla="*/ 82910 h 829100"/>
              <a:gd name="connsiteX6" fmla="*/ 1036375 w 1036375"/>
              <a:gd name="connsiteY6" fmla="*/ 746190 h 829100"/>
              <a:gd name="connsiteX7" fmla="*/ 1012091 w 1036375"/>
              <a:gd name="connsiteY7" fmla="*/ 804816 h 829100"/>
              <a:gd name="connsiteX8" fmla="*/ 953465 w 1036375"/>
              <a:gd name="connsiteY8" fmla="*/ 829100 h 829100"/>
              <a:gd name="connsiteX9" fmla="*/ 82910 w 1036375"/>
              <a:gd name="connsiteY9" fmla="*/ 829100 h 829100"/>
              <a:gd name="connsiteX10" fmla="*/ 24284 w 1036375"/>
              <a:gd name="connsiteY10" fmla="*/ 804816 h 829100"/>
              <a:gd name="connsiteX11" fmla="*/ 0 w 1036375"/>
              <a:gd name="connsiteY11" fmla="*/ 746190 h 829100"/>
              <a:gd name="connsiteX12" fmla="*/ 0 w 1036375"/>
              <a:gd name="connsiteY12" fmla="*/ 82910 h 82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6375" h="829100">
                <a:moveTo>
                  <a:pt x="0" y="82910"/>
                </a:moveTo>
                <a:cubicBezTo>
                  <a:pt x="0" y="60921"/>
                  <a:pt x="8735" y="39832"/>
                  <a:pt x="24284" y="24284"/>
                </a:cubicBezTo>
                <a:cubicBezTo>
                  <a:pt x="39833" y="8735"/>
                  <a:pt x="60921" y="0"/>
                  <a:pt x="82910" y="0"/>
                </a:cubicBezTo>
                <a:lnTo>
                  <a:pt x="953465" y="0"/>
                </a:lnTo>
                <a:cubicBezTo>
                  <a:pt x="975454" y="0"/>
                  <a:pt x="996543" y="8735"/>
                  <a:pt x="1012091" y="24284"/>
                </a:cubicBezTo>
                <a:cubicBezTo>
                  <a:pt x="1027640" y="39833"/>
                  <a:pt x="1036375" y="60921"/>
                  <a:pt x="1036375" y="82910"/>
                </a:cubicBezTo>
                <a:lnTo>
                  <a:pt x="1036375" y="746190"/>
                </a:lnTo>
                <a:cubicBezTo>
                  <a:pt x="1036375" y="768179"/>
                  <a:pt x="1027640" y="789268"/>
                  <a:pt x="1012091" y="804816"/>
                </a:cubicBezTo>
                <a:cubicBezTo>
                  <a:pt x="996542" y="820365"/>
                  <a:pt x="975454" y="829100"/>
                  <a:pt x="953465" y="829100"/>
                </a:cubicBezTo>
                <a:lnTo>
                  <a:pt x="82910" y="829100"/>
                </a:lnTo>
                <a:cubicBezTo>
                  <a:pt x="60921" y="829100"/>
                  <a:pt x="39832" y="820365"/>
                  <a:pt x="24284" y="804816"/>
                </a:cubicBezTo>
                <a:cubicBezTo>
                  <a:pt x="8735" y="789267"/>
                  <a:pt x="0" y="768179"/>
                  <a:pt x="0" y="746190"/>
                </a:cubicBezTo>
                <a:lnTo>
                  <a:pt x="0" y="8291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909" tIns="71909" rIns="71909" bIns="719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  <a:latin typeface="Arial Black" pitchFamily="34" charset="0"/>
              </a:rPr>
              <a:t>Доходы, от продажи активов    </a:t>
            </a:r>
            <a:endParaRPr lang="ru-RU" sz="1400" kern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167844" y="4335650"/>
            <a:ext cx="1913576" cy="718176"/>
          </a:xfrm>
          <a:custGeom>
            <a:avLst/>
            <a:gdLst>
              <a:gd name="connsiteX0" fmla="*/ 0 w 1036375"/>
              <a:gd name="connsiteY0" fmla="*/ 82910 h 829100"/>
              <a:gd name="connsiteX1" fmla="*/ 24284 w 1036375"/>
              <a:gd name="connsiteY1" fmla="*/ 24284 h 829100"/>
              <a:gd name="connsiteX2" fmla="*/ 82910 w 1036375"/>
              <a:gd name="connsiteY2" fmla="*/ 0 h 829100"/>
              <a:gd name="connsiteX3" fmla="*/ 953465 w 1036375"/>
              <a:gd name="connsiteY3" fmla="*/ 0 h 829100"/>
              <a:gd name="connsiteX4" fmla="*/ 1012091 w 1036375"/>
              <a:gd name="connsiteY4" fmla="*/ 24284 h 829100"/>
              <a:gd name="connsiteX5" fmla="*/ 1036375 w 1036375"/>
              <a:gd name="connsiteY5" fmla="*/ 82910 h 829100"/>
              <a:gd name="connsiteX6" fmla="*/ 1036375 w 1036375"/>
              <a:gd name="connsiteY6" fmla="*/ 746190 h 829100"/>
              <a:gd name="connsiteX7" fmla="*/ 1012091 w 1036375"/>
              <a:gd name="connsiteY7" fmla="*/ 804816 h 829100"/>
              <a:gd name="connsiteX8" fmla="*/ 953465 w 1036375"/>
              <a:gd name="connsiteY8" fmla="*/ 829100 h 829100"/>
              <a:gd name="connsiteX9" fmla="*/ 82910 w 1036375"/>
              <a:gd name="connsiteY9" fmla="*/ 829100 h 829100"/>
              <a:gd name="connsiteX10" fmla="*/ 24284 w 1036375"/>
              <a:gd name="connsiteY10" fmla="*/ 804816 h 829100"/>
              <a:gd name="connsiteX11" fmla="*/ 0 w 1036375"/>
              <a:gd name="connsiteY11" fmla="*/ 746190 h 829100"/>
              <a:gd name="connsiteX12" fmla="*/ 0 w 1036375"/>
              <a:gd name="connsiteY12" fmla="*/ 82910 h 82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6375" h="829100">
                <a:moveTo>
                  <a:pt x="0" y="82910"/>
                </a:moveTo>
                <a:cubicBezTo>
                  <a:pt x="0" y="60921"/>
                  <a:pt x="8735" y="39832"/>
                  <a:pt x="24284" y="24284"/>
                </a:cubicBezTo>
                <a:cubicBezTo>
                  <a:pt x="39833" y="8735"/>
                  <a:pt x="60921" y="0"/>
                  <a:pt x="82910" y="0"/>
                </a:cubicBezTo>
                <a:lnTo>
                  <a:pt x="953465" y="0"/>
                </a:lnTo>
                <a:cubicBezTo>
                  <a:pt x="975454" y="0"/>
                  <a:pt x="996543" y="8735"/>
                  <a:pt x="1012091" y="24284"/>
                </a:cubicBezTo>
                <a:cubicBezTo>
                  <a:pt x="1027640" y="39833"/>
                  <a:pt x="1036375" y="60921"/>
                  <a:pt x="1036375" y="82910"/>
                </a:cubicBezTo>
                <a:lnTo>
                  <a:pt x="1036375" y="746190"/>
                </a:lnTo>
                <a:cubicBezTo>
                  <a:pt x="1036375" y="768179"/>
                  <a:pt x="1027640" y="789268"/>
                  <a:pt x="1012091" y="804816"/>
                </a:cubicBezTo>
                <a:cubicBezTo>
                  <a:pt x="996542" y="820365"/>
                  <a:pt x="975454" y="829100"/>
                  <a:pt x="953465" y="829100"/>
                </a:cubicBezTo>
                <a:lnTo>
                  <a:pt x="82910" y="829100"/>
                </a:lnTo>
                <a:cubicBezTo>
                  <a:pt x="60921" y="829100"/>
                  <a:pt x="39832" y="820365"/>
                  <a:pt x="24284" y="804816"/>
                </a:cubicBezTo>
                <a:cubicBezTo>
                  <a:pt x="8735" y="789267"/>
                  <a:pt x="0" y="768179"/>
                  <a:pt x="0" y="746190"/>
                </a:cubicBezTo>
                <a:lnTo>
                  <a:pt x="0" y="82910"/>
                </a:lnTo>
                <a:close/>
              </a:path>
            </a:pathLst>
          </a:cu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1909" tIns="71909" rIns="71909" bIns="7190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Прочие неналоговые доходы</a:t>
            </a:r>
            <a:endParaRPr lang="ru-RU" sz="1600" b="1" kern="1200" dirty="0"/>
          </a:p>
        </p:txBody>
      </p:sp>
      <p:sp>
        <p:nvSpPr>
          <p:cNvPr id="29" name="Стрелка влево 28"/>
          <p:cNvSpPr/>
          <p:nvPr/>
        </p:nvSpPr>
        <p:spPr>
          <a:xfrm rot="5400000">
            <a:off x="3506740" y="3436443"/>
            <a:ext cx="1059794" cy="657466"/>
          </a:xfrm>
          <a:prstGeom prst="leftArrow">
            <a:avLst>
              <a:gd name="adj1" fmla="val 60000"/>
              <a:gd name="adj2" fmla="val 48135"/>
            </a:avLst>
          </a:prstGeom>
          <a:solidFill>
            <a:srgbClr val="FE4444"/>
          </a:solidFill>
          <a:ln>
            <a:solidFill>
              <a:srgbClr val="FF0000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/>
          <a:lstStyle/>
          <a:p>
            <a:r>
              <a:rPr lang="ru-RU" sz="2800" dirty="0" smtClean="0"/>
              <a:t>3</a:t>
            </a:r>
            <a:endParaRPr lang="ru-RU" sz="2800" b="1" dirty="0" smtClean="0"/>
          </a:p>
          <a:p>
            <a:endParaRPr lang="ru-RU" sz="1200" b="1" dirty="0"/>
          </a:p>
        </p:txBody>
      </p:sp>
      <p:sp>
        <p:nvSpPr>
          <p:cNvPr id="30" name="Стрелка влево 29"/>
          <p:cNvSpPr/>
          <p:nvPr/>
        </p:nvSpPr>
        <p:spPr>
          <a:xfrm rot="8391738" flipV="1">
            <a:off x="796057" y="2963138"/>
            <a:ext cx="1603671" cy="751502"/>
          </a:xfrm>
          <a:prstGeom prst="leftArrow">
            <a:avLst>
              <a:gd name="adj1" fmla="val 60000"/>
              <a:gd name="adj2" fmla="val 51765"/>
            </a:avLst>
          </a:prstGeom>
          <a:solidFill>
            <a:srgbClr val="FE444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              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32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266046"/>
              </p:ext>
            </p:extLst>
          </p:nvPr>
        </p:nvGraphicFramePr>
        <p:xfrm>
          <a:off x="683568" y="1196752"/>
          <a:ext cx="81734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0609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865DCF"/>
                </a:solidFill>
                <a:latin typeface="Georgia" pitchFamily="18" charset="0"/>
                <a:cs typeface="Arial" charset="0"/>
              </a:rPr>
              <a:t>Прогноз налоговых и неналоговых доходов бюджета на период 2017 - 2019 годов, </a:t>
            </a: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865DCF"/>
                </a:solidFill>
                <a:latin typeface="Georgia" pitchFamily="18" charset="0"/>
                <a:cs typeface="Arial" charset="0"/>
              </a:rPr>
              <a:t>млн. рублей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34140197"/>
              </p:ext>
            </p:extLst>
          </p:nvPr>
        </p:nvGraphicFramePr>
        <p:xfrm>
          <a:off x="1691680" y="1628800"/>
          <a:ext cx="5040560" cy="2844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66FF"/>
                </a:solidFill>
              </a:rPr>
              <a:t>Поступление  </a:t>
            </a:r>
            <a:r>
              <a:rPr lang="ru-RU" b="1" dirty="0">
                <a:solidFill>
                  <a:srgbClr val="3366FF"/>
                </a:solidFill>
              </a:rPr>
              <a:t>межбюджетных </a:t>
            </a:r>
            <a:r>
              <a:rPr lang="ru-RU" b="1" dirty="0" smtClean="0">
                <a:solidFill>
                  <a:srgbClr val="3366FF"/>
                </a:solidFill>
              </a:rPr>
              <a:t>трансфертов (млн. руб.)</a:t>
            </a:r>
            <a:endParaRPr lang="ru-RU" b="1" dirty="0">
              <a:solidFill>
                <a:srgbClr val="3366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04133454"/>
              </p:ext>
            </p:extLst>
          </p:nvPr>
        </p:nvGraphicFramePr>
        <p:xfrm>
          <a:off x="1511660" y="1412776"/>
          <a:ext cx="6576392" cy="4588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5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564" y="116633"/>
            <a:ext cx="2664296" cy="646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6196" y="689245"/>
            <a:ext cx="2303748" cy="599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9900" y="872717"/>
            <a:ext cx="2355791" cy="581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Заголовок 1"/>
          <p:cNvSpPr txBox="1">
            <a:spLocks/>
          </p:cNvSpPr>
          <p:nvPr/>
        </p:nvSpPr>
        <p:spPr>
          <a:xfrm rot="21244154">
            <a:off x="1412903" y="4277758"/>
            <a:ext cx="2046362" cy="5619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anose="02020603050405020304" pitchFamily="18" charset="0"/>
              </a:rPr>
              <a:t>2394</a:t>
            </a: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 rot="20953327">
            <a:off x="4538348" y="4440854"/>
            <a:ext cx="1828739" cy="70619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anose="02020603050405020304" pitchFamily="18" charset="0"/>
              </a:rPr>
              <a:t>2231</a:t>
            </a: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 rot="20863886">
            <a:off x="6868656" y="4414902"/>
            <a:ext cx="1783172" cy="5619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anose="02020603050405020304" pitchFamily="18" charset="0"/>
              </a:rPr>
              <a:t>2316</a:t>
            </a: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1432451" y="921201"/>
            <a:ext cx="1548172" cy="5619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4635511" y="921202"/>
            <a:ext cx="1620180" cy="56197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7146033" y="872717"/>
            <a:ext cx="1692188" cy="54006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Заголовок 4"/>
          <p:cNvSpPr>
            <a:spLocks noGrp="1"/>
          </p:cNvSpPr>
          <p:nvPr>
            <p:ph type="title"/>
          </p:nvPr>
        </p:nvSpPr>
        <p:spPr>
          <a:xfrm>
            <a:off x="0" y="152636"/>
            <a:ext cx="8928484" cy="490066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расходов бюджета на 2017-2019 годы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</a:t>
            </a:r>
            <a:r>
              <a:rPr lang="ru-RU" sz="1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млн.рублей</a:t>
            </a:r>
            <a:endParaRPr lang="ru-RU" sz="1800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CDE-4F7E-429C-9F7C-EB4C23D8E86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7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4845</TotalTime>
  <Words>571</Words>
  <Application>Microsoft Office PowerPoint</Application>
  <PresentationFormat>Экран (4:3)</PresentationFormat>
  <Paragraphs>188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Воздушный поток</vt:lpstr>
      <vt:lpstr>Презентация PowerPoint</vt:lpstr>
      <vt:lpstr>Презентация PowerPoint</vt:lpstr>
      <vt:lpstr>Презентация PowerPoint</vt:lpstr>
      <vt:lpstr>Прогноз налога на доходы физических лиц, млн. рублей</vt:lpstr>
      <vt:lpstr>Прогноз по налогам на совокупный доход, млн. рублей </vt:lpstr>
      <vt:lpstr>Прогноз неналоговых доходов бюджета на 2017 год, млн. рублей</vt:lpstr>
      <vt:lpstr>Прогноз налоговых и неналоговых доходов бюджета на период 2017 - 2019 годов, млн. рублей</vt:lpstr>
      <vt:lpstr>Поступление  межбюджетных трансфертов (млн. руб.)</vt:lpstr>
      <vt:lpstr>Объем расходов бюджета на 2017-2019 годы, млн.рублей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 !</vt:lpstr>
    </vt:vector>
  </TitlesOfParts>
  <Company>Департамент финансов Кировской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KalinichenkoI</cp:lastModifiedBy>
  <cp:revision>715</cp:revision>
  <cp:lastPrinted>2014-11-14T09:26:39Z</cp:lastPrinted>
  <dcterms:created xsi:type="dcterms:W3CDTF">2013-09-26T11:52:58Z</dcterms:created>
  <dcterms:modified xsi:type="dcterms:W3CDTF">2016-12-13T09:29:34Z</dcterms:modified>
</cp:coreProperties>
</file>